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56" r:id="rId2"/>
    <p:sldId id="267" r:id="rId3"/>
    <p:sldId id="257" r:id="rId4"/>
    <p:sldId id="271" r:id="rId5"/>
    <p:sldId id="273" r:id="rId6"/>
    <p:sldId id="287" r:id="rId7"/>
    <p:sldId id="289" r:id="rId8"/>
    <p:sldId id="262" r:id="rId9"/>
    <p:sldId id="269" r:id="rId10"/>
    <p:sldId id="263" r:id="rId11"/>
    <p:sldId id="285" r:id="rId12"/>
    <p:sldId id="277" r:id="rId13"/>
    <p:sldId id="279" r:id="rId14"/>
    <p:sldId id="281" r:id="rId15"/>
    <p:sldId id="283" r:id="rId16"/>
    <p:sldId id="286" r:id="rId17"/>
    <p:sldId id="288" r:id="rId18"/>
    <p:sldId id="26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0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E29200E-548F-40CE-9005-175D6C5FB4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41028D21-7858-45C5-B5CE-3F4FCBC345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DF698E-432C-45D4-9707-BCEA79723B5E}" type="datetimeFigureOut">
              <a:rPr lang="en-US" smtClean="0"/>
              <a:t>5/2/21</a:t>
            </a:fld>
            <a:endParaRPr lang="en-US"/>
          </a:p>
        </p:txBody>
      </p:sp>
      <p:sp>
        <p:nvSpPr>
          <p:cNvPr id="4" name="Footer Placeholder 3">
            <a:extLst>
              <a:ext uri="{FF2B5EF4-FFF2-40B4-BE49-F238E27FC236}">
                <a16:creationId xmlns="" xmlns:a16="http://schemas.microsoft.com/office/drawing/2014/main" id="{F293A538-12DE-433A-9D74-B351A94D25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94F16706-343F-48FA-B9C2-71E8C1AAE6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EA596-C83E-4786-86F3-B1BE9B3D75EC}" type="slidenum">
              <a:rPr lang="en-US" smtClean="0"/>
              <a:t>‹#›</a:t>
            </a:fld>
            <a:endParaRPr lang="en-US"/>
          </a:p>
        </p:txBody>
      </p:sp>
    </p:spTree>
    <p:extLst>
      <p:ext uri="{BB962C8B-B14F-4D97-AF65-F5344CB8AC3E}">
        <p14:creationId xmlns:p14="http://schemas.microsoft.com/office/powerpoint/2010/main" val="20737507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0EAC72-BCBE-49C0-9EF1-99A8712956D9}" type="datetimeFigureOut">
              <a:rPr lang="en-US" smtClean="0"/>
              <a:t>5/2/21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0883E-A858-438C-AC31-8AECBCED5EB5}" type="slidenum">
              <a:rPr lang="en-US" smtClean="0"/>
              <a:t>‹#›</a:t>
            </a:fld>
            <a:endParaRPr lang="en-US"/>
          </a:p>
        </p:txBody>
      </p:sp>
    </p:spTree>
    <p:extLst>
      <p:ext uri="{BB962C8B-B14F-4D97-AF65-F5344CB8AC3E}">
        <p14:creationId xmlns:p14="http://schemas.microsoft.com/office/powerpoint/2010/main" val="141821675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D28C76-4775-41F5-B001-495B0526CC73}" type="datetime1">
              <a:rPr lang="en-US" smtClean="0"/>
              <a:t>5/2/21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1535926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343ED4-D4A0-46FD-BC65-C973D66E2255}" type="datetime1">
              <a:rPr lang="en-US" smtClean="0"/>
              <a:t>5/2/21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170496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01E38A-2079-4640-852C-C28DAC6A31F7}" type="datetime1">
              <a:rPr lang="en-US" smtClean="0"/>
              <a:t>5/2/21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237116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131D6B-FB1D-45DA-B199-FB7CE413D781}" type="datetime1">
              <a:rPr lang="en-US" smtClean="0"/>
              <a:t>5/2/21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73425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41943E-1F4E-4737-9796-84A5D9B8D057}" type="datetime1">
              <a:rPr lang="en-US" smtClean="0"/>
              <a:t>5/2/21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192674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92C91A-32EB-49B0-BECF-6D13114D3382}" type="datetime1">
              <a:rPr lang="en-US" smtClean="0"/>
              <a:t>5/2/21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198902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5CC921-5520-420E-BCE6-2C5CF4797902}" type="datetime1">
              <a:rPr lang="en-US" smtClean="0"/>
              <a:t>5/2/21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370571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0758D2-65F5-439A-9797-63A042C01C53}" type="datetime1">
              <a:rPr lang="en-US" smtClean="0"/>
              <a:t>5/2/21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412978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8EA02-9BBC-4026-A736-3CAC6A0AA257}" type="datetime1">
              <a:rPr lang="en-US" smtClean="0"/>
              <a:t>5/2/21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111368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1769C5-39A5-4472-A876-0DE410EE578C}" type="datetime1">
              <a:rPr lang="en-US" smtClean="0"/>
              <a:t>5/2/21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192751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EB95F8-EC69-4C16-8AAB-F46FDD7D29EE}" type="datetime1">
              <a:rPr lang="en-US" smtClean="0"/>
              <a:t>5/2/21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8AD34-7F23-7D4C-8985-F955F4ADD797}" type="slidenum">
              <a:rPr lang="en-US" smtClean="0"/>
              <a:t>‹#›</a:t>
            </a:fld>
            <a:endParaRPr lang="en-US"/>
          </a:p>
        </p:txBody>
      </p:sp>
    </p:spTree>
    <p:extLst>
      <p:ext uri="{BB962C8B-B14F-4D97-AF65-F5344CB8AC3E}">
        <p14:creationId xmlns:p14="http://schemas.microsoft.com/office/powerpoint/2010/main" val="34775641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C1247-C2C1-4243-8D7A-B6484AD75FB8}" type="datetime1">
              <a:rPr lang="en-US" smtClean="0"/>
              <a:t>5/2/21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08AD34-7F23-7D4C-8985-F955F4ADD797}" type="slidenum">
              <a:rPr lang="en-US" smtClean="0"/>
              <a:t>‹#›</a:t>
            </a:fld>
            <a:endParaRPr lang="en-US"/>
          </a:p>
        </p:txBody>
      </p:sp>
    </p:spTree>
    <p:extLst>
      <p:ext uri="{BB962C8B-B14F-4D97-AF65-F5344CB8AC3E}">
        <p14:creationId xmlns:p14="http://schemas.microsoft.com/office/powerpoint/2010/main" val="3820383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pocomms@gmail.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11357"/>
            <a:ext cx="7772400" cy="1470025"/>
          </a:xfrm>
        </p:spPr>
        <p:txBody>
          <a:bodyPr>
            <a:normAutofit fontScale="90000"/>
          </a:bodyPr>
          <a:lstStyle/>
          <a:p>
            <a:r>
              <a:rPr lang="en-US" dirty="0" smtClean="0"/>
              <a:t/>
            </a:r>
            <a:br>
              <a:rPr lang="en-US" dirty="0" smtClean="0"/>
            </a:br>
            <a:r>
              <a:rPr lang="en-US" dirty="0" smtClean="0"/>
              <a:t>How </a:t>
            </a:r>
            <a:r>
              <a:rPr lang="en-US" dirty="0"/>
              <a:t>to Become an EPO FRS Operator!</a:t>
            </a:r>
          </a:p>
        </p:txBody>
      </p:sp>
      <p:sp>
        <p:nvSpPr>
          <p:cNvPr id="3" name="Subtitle 2"/>
          <p:cNvSpPr>
            <a:spLocks noGrp="1"/>
          </p:cNvSpPr>
          <p:nvPr>
            <p:ph type="subTitle" idx="1"/>
          </p:nvPr>
        </p:nvSpPr>
        <p:spPr>
          <a:xfrm>
            <a:off x="1371600" y="3681382"/>
            <a:ext cx="6400800" cy="2083262"/>
          </a:xfrm>
        </p:spPr>
        <p:txBody>
          <a:bodyPr>
            <a:normAutofit fontScale="70000" lnSpcReduction="20000"/>
          </a:bodyPr>
          <a:lstStyle/>
          <a:p>
            <a:endParaRPr lang="en-US" dirty="0"/>
          </a:p>
          <a:p>
            <a:endParaRPr lang="en-US" dirty="0" smtClean="0"/>
          </a:p>
          <a:p>
            <a:r>
              <a:rPr lang="en-US" dirty="0" err="1" smtClean="0"/>
              <a:t>Amal</a:t>
            </a:r>
            <a:r>
              <a:rPr lang="en-US" dirty="0" smtClean="0"/>
              <a:t> </a:t>
            </a:r>
            <a:r>
              <a:rPr lang="en-US" dirty="0"/>
              <a:t>Moulik</a:t>
            </a:r>
          </a:p>
          <a:p>
            <a:r>
              <a:rPr lang="en-US" dirty="0"/>
              <a:t>Christine Monsen</a:t>
            </a:r>
          </a:p>
          <a:p>
            <a:r>
              <a:rPr lang="en-US" dirty="0"/>
              <a:t>Rossmoor EPO Communications </a:t>
            </a:r>
            <a:r>
              <a:rPr lang="en-US" dirty="0" smtClean="0"/>
              <a:t>Team</a:t>
            </a:r>
          </a:p>
          <a:p>
            <a:r>
              <a:rPr lang="en-US" dirty="0" err="1" smtClean="0"/>
              <a:t>epocomms@gmail.com</a:t>
            </a:r>
            <a:endParaRPr lang="en-US" dirty="0"/>
          </a:p>
        </p:txBody>
      </p:sp>
      <p:pic>
        <p:nvPicPr>
          <p:cNvPr id="4" name="Picture 3" descr="PastedGraphic-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500" y="0"/>
            <a:ext cx="6184900" cy="1524000"/>
          </a:xfrm>
          <a:prstGeom prst="rect">
            <a:avLst/>
          </a:prstGeom>
        </p:spPr>
      </p:pic>
    </p:spTree>
    <p:extLst>
      <p:ext uri="{BB962C8B-B14F-4D97-AF65-F5344CB8AC3E}">
        <p14:creationId xmlns:p14="http://schemas.microsoft.com/office/powerpoint/2010/main" val="37869372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During a Large-Area Emergency or Disaster</a:t>
            </a:r>
          </a:p>
        </p:txBody>
      </p:sp>
      <p:sp>
        <p:nvSpPr>
          <p:cNvPr id="3" name="Content Placeholder 2"/>
          <p:cNvSpPr>
            <a:spLocks noGrp="1"/>
          </p:cNvSpPr>
          <p:nvPr>
            <p:ph idx="1"/>
          </p:nvPr>
        </p:nvSpPr>
        <p:spPr/>
        <p:txBody>
          <a:bodyPr>
            <a:normAutofit/>
          </a:bodyPr>
          <a:lstStyle/>
          <a:p>
            <a:r>
              <a:rPr lang="en-US" dirty="0"/>
              <a:t>CALL 911 to report all life-threatening </a:t>
            </a:r>
            <a:r>
              <a:rPr lang="en-US" dirty="0" smtClean="0"/>
              <a:t>situations</a:t>
            </a:r>
          </a:p>
          <a:p>
            <a:r>
              <a:rPr lang="en-US" dirty="0" smtClean="0"/>
              <a:t>Turn </a:t>
            </a:r>
            <a:r>
              <a:rPr lang="en-US" dirty="0"/>
              <a:t>to channel 8 and LISTEN for announcements from CERT</a:t>
            </a:r>
          </a:p>
          <a:p>
            <a:r>
              <a:rPr lang="en-US" dirty="0"/>
              <a:t>ASSESS the status of your entry/street with your EPO Coordinator and/or </a:t>
            </a:r>
            <a:r>
              <a:rPr lang="en-US" dirty="0" smtClean="0"/>
              <a:t>EPO </a:t>
            </a:r>
            <a:r>
              <a:rPr lang="en-US" dirty="0"/>
              <a:t>team</a:t>
            </a:r>
          </a:p>
          <a:p>
            <a:r>
              <a:rPr lang="en-US" dirty="0"/>
              <a:t>Determine if your area has a PROBLEM or if it is OK</a:t>
            </a:r>
          </a:p>
          <a:p>
            <a:endParaRPr lang="en-US" dirty="0"/>
          </a:p>
        </p:txBody>
      </p:sp>
      <p:sp>
        <p:nvSpPr>
          <p:cNvPr id="4" name="Slide Number Placeholder 3">
            <a:extLst>
              <a:ext uri="{FF2B5EF4-FFF2-40B4-BE49-F238E27FC236}">
                <a16:creationId xmlns="" xmlns:a16="http://schemas.microsoft.com/office/drawing/2014/main" id="{09A1BDFA-2F8C-4D67-8459-043FC5C1BB04}"/>
              </a:ext>
            </a:extLst>
          </p:cNvPr>
          <p:cNvSpPr>
            <a:spLocks noGrp="1"/>
          </p:cNvSpPr>
          <p:nvPr>
            <p:ph type="sldNum" sz="quarter" idx="12"/>
          </p:nvPr>
        </p:nvSpPr>
        <p:spPr/>
        <p:txBody>
          <a:bodyPr/>
          <a:lstStyle/>
          <a:p>
            <a:fld id="{0708AD34-7F23-7D4C-8985-F955F4ADD797}" type="slidenum">
              <a:rPr lang="en-US" smtClean="0"/>
              <a:t>10</a:t>
            </a:fld>
            <a:endParaRPr lang="en-US"/>
          </a:p>
        </p:txBody>
      </p:sp>
    </p:spTree>
    <p:extLst>
      <p:ext uri="{BB962C8B-B14F-4D97-AF65-F5344CB8AC3E}">
        <p14:creationId xmlns:p14="http://schemas.microsoft.com/office/powerpoint/2010/main" val="20390396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 xmlns:a16="http://schemas.microsoft.com/office/drawing/2014/main" id="{24BC4FF7-E27A-4DFB-B638-751EF1CB3F5C}"/>
              </a:ext>
            </a:extLst>
          </p:cNvPr>
          <p:cNvPicPr>
            <a:picLocks noChangeAspect="1"/>
          </p:cNvPicPr>
          <p:nvPr/>
        </p:nvPicPr>
        <p:blipFill>
          <a:blip r:embed="rId2"/>
          <a:stretch>
            <a:fillRect/>
          </a:stretch>
        </p:blipFill>
        <p:spPr>
          <a:xfrm>
            <a:off x="1033351" y="-39478"/>
            <a:ext cx="7077298" cy="2679999"/>
          </a:xfrm>
          <a:prstGeom prst="rect">
            <a:avLst/>
          </a:prstGeom>
        </p:spPr>
      </p:pic>
      <p:sp>
        <p:nvSpPr>
          <p:cNvPr id="4" name="TextBox 3">
            <a:extLst>
              <a:ext uri="{FF2B5EF4-FFF2-40B4-BE49-F238E27FC236}">
                <a16:creationId xmlns="" xmlns:a16="http://schemas.microsoft.com/office/drawing/2014/main" id="{3627A0EC-D553-4869-9ABD-A3398DB5F129}"/>
              </a:ext>
            </a:extLst>
          </p:cNvPr>
          <p:cNvSpPr txBox="1"/>
          <p:nvPr/>
        </p:nvSpPr>
        <p:spPr>
          <a:xfrm>
            <a:off x="898301" y="2751127"/>
            <a:ext cx="7669370" cy="4370428"/>
          </a:xfrm>
          <a:prstGeom prst="rect">
            <a:avLst/>
          </a:prstGeom>
          <a:noFill/>
        </p:spPr>
        <p:txBody>
          <a:bodyPr wrap="square" rtlCol="0">
            <a:spAutoFit/>
          </a:bodyPr>
          <a:lstStyle/>
          <a:p>
            <a:pPr marL="285750" indent="-285750">
              <a:buFont typeface="Wingdings" panose="05000000000000000000" pitchFamily="2" charset="2"/>
              <a:buChar char="Ø"/>
            </a:pPr>
            <a:r>
              <a:rPr lang="en-US" sz="2800" dirty="0">
                <a:solidFill>
                  <a:srgbClr val="002060"/>
                </a:solidFill>
                <a:latin typeface="Arial Black" panose="020B0A04020102020204" pitchFamily="34" charset="0"/>
              </a:rPr>
              <a:t>Any crime in-progress (robbery, burglary, prowler, fights, etc.)</a:t>
            </a:r>
          </a:p>
          <a:p>
            <a:pPr marL="285750" indent="-285750">
              <a:buFont typeface="Wingdings" panose="05000000000000000000" pitchFamily="2" charset="2"/>
              <a:buChar char="Ø"/>
            </a:pPr>
            <a:r>
              <a:rPr lang="en-US" sz="2800" dirty="0">
                <a:solidFill>
                  <a:srgbClr val="0070C0"/>
                </a:solidFill>
                <a:latin typeface="Arial Black" panose="020B0A04020102020204" pitchFamily="34" charset="0"/>
              </a:rPr>
              <a:t>Any other life threatening situations (traffic accident with injuries, etc.) </a:t>
            </a:r>
          </a:p>
          <a:p>
            <a:pPr marL="285750" indent="-285750">
              <a:buFont typeface="Wingdings" panose="05000000000000000000" pitchFamily="2" charset="2"/>
              <a:buChar char="Ø"/>
            </a:pPr>
            <a:r>
              <a:rPr lang="en-US" sz="2800" dirty="0">
                <a:solidFill>
                  <a:srgbClr val="C00000"/>
                </a:solidFill>
                <a:latin typeface="Arial Black" panose="020B0A04020102020204" pitchFamily="34" charset="0"/>
              </a:rPr>
              <a:t>A serious medical emergency (chest pains, seizures, bleeding, etc.)</a:t>
            </a:r>
          </a:p>
          <a:p>
            <a:pPr marL="285750" indent="-285750">
              <a:buFont typeface="Wingdings" panose="05000000000000000000" pitchFamily="2" charset="2"/>
              <a:buChar char="Ø"/>
            </a:pPr>
            <a:r>
              <a:rPr lang="en-US" sz="2800" dirty="0">
                <a:solidFill>
                  <a:srgbClr val="FF0000"/>
                </a:solidFill>
                <a:latin typeface="Arial Black" panose="020B0A04020102020204" pitchFamily="34" charset="0"/>
              </a:rPr>
              <a:t>Any type of fire (structure, vehicle, brush, etc.)</a:t>
            </a:r>
          </a:p>
          <a:p>
            <a:pPr marL="285750" indent="-285750">
              <a:buFont typeface="Wingdings" panose="05000000000000000000" pitchFamily="2" charset="2"/>
              <a:buChar char="Ø"/>
            </a:pPr>
            <a:endParaRPr lang="en-US" sz="2600" dirty="0">
              <a:latin typeface="Arial Black" panose="020B0A04020102020204" pitchFamily="34" charset="0"/>
            </a:endParaRPr>
          </a:p>
          <a:p>
            <a:r>
              <a:rPr lang="en-US" sz="2800" dirty="0">
                <a:latin typeface="Arial Black" panose="020B0A04020102020204" pitchFamily="34" charset="0"/>
              </a:rPr>
              <a:t> </a:t>
            </a:r>
          </a:p>
        </p:txBody>
      </p:sp>
      <p:sp>
        <p:nvSpPr>
          <p:cNvPr id="2" name="Slide Number Placeholder 1">
            <a:extLst>
              <a:ext uri="{FF2B5EF4-FFF2-40B4-BE49-F238E27FC236}">
                <a16:creationId xmlns="" xmlns:a16="http://schemas.microsoft.com/office/drawing/2014/main" id="{CC8BA7E3-0304-4781-987F-C647B5179E48}"/>
              </a:ext>
            </a:extLst>
          </p:cNvPr>
          <p:cNvSpPr>
            <a:spLocks noGrp="1"/>
          </p:cNvSpPr>
          <p:nvPr>
            <p:ph type="sldNum" sz="quarter" idx="12"/>
          </p:nvPr>
        </p:nvSpPr>
        <p:spPr/>
        <p:txBody>
          <a:bodyPr/>
          <a:lstStyle/>
          <a:p>
            <a:fld id="{0708AD34-7F23-7D4C-8985-F955F4ADD797}" type="slidenum">
              <a:rPr lang="en-US" smtClean="0"/>
              <a:t>11</a:t>
            </a:fld>
            <a:endParaRPr lang="en-US"/>
          </a:p>
        </p:txBody>
      </p:sp>
    </p:spTree>
    <p:extLst>
      <p:ext uri="{BB962C8B-B14F-4D97-AF65-F5344CB8AC3E}">
        <p14:creationId xmlns:p14="http://schemas.microsoft.com/office/powerpoint/2010/main" val="409473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ircle(in)">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itle 1"/>
          <p:cNvSpPr txBox="1">
            <a:spLocks noGrp="1"/>
          </p:cNvSpPr>
          <p:nvPr>
            <p:ph type="title"/>
          </p:nvPr>
        </p:nvSpPr>
        <p:spPr>
          <a:xfrm>
            <a:off x="1749765" y="314391"/>
            <a:ext cx="5644471" cy="702345"/>
          </a:xfrm>
          <a:prstGeom prst="rect">
            <a:avLst/>
          </a:prstGeom>
          <a:ln w="28575">
            <a:noFill/>
            <a:round/>
          </a:ln>
        </p:spPr>
        <p:txBody>
          <a:bodyPr>
            <a:noAutofit/>
          </a:bodyPr>
          <a:lstStyle>
            <a:lvl1pPr>
              <a:defRPr sz="3000">
                <a:latin typeface="Century Schoolbook"/>
                <a:ea typeface="Century Schoolbook"/>
                <a:cs typeface="Century Schoolbook"/>
                <a:sym typeface="Century Schoolbook"/>
              </a:defRPr>
            </a:lvl1pPr>
          </a:lstStyle>
          <a:p>
            <a:r>
              <a:rPr lang="en-US" sz="4000" dirty="0">
                <a:latin typeface="+mj-lt"/>
              </a:rPr>
              <a:t>The Process In Rossmoor</a:t>
            </a:r>
          </a:p>
        </p:txBody>
      </p:sp>
      <p:sp>
        <p:nvSpPr>
          <p:cNvPr id="208" name="TextBox 7"/>
          <p:cNvSpPr txBox="1"/>
          <p:nvPr/>
        </p:nvSpPr>
        <p:spPr>
          <a:xfrm>
            <a:off x="388759" y="2604575"/>
            <a:ext cx="8665186" cy="1569660"/>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lvl1pPr marL="342900" indent="-342900">
              <a:buSzPct val="100000"/>
              <a:buChar char="•"/>
              <a:defRPr sz="2000">
                <a:latin typeface="Century Schoolbook"/>
                <a:ea typeface="Century Schoolbook"/>
                <a:cs typeface="Century Schoolbook"/>
                <a:sym typeface="Century Schoolbook"/>
              </a:defRPr>
            </a:lvl1pPr>
          </a:lstStyle>
          <a:p>
            <a:r>
              <a:rPr lang="en-US" sz="2400" dirty="0">
                <a:latin typeface="+mn-lt"/>
              </a:rPr>
              <a:t>When directed to do so by CERT Control</a:t>
            </a:r>
            <a:r>
              <a:rPr sz="2400" dirty="0">
                <a:latin typeface="+mn-lt"/>
              </a:rPr>
              <a:t>, change the channel to either 12 or 13, depending on where you live. </a:t>
            </a:r>
            <a:r>
              <a:rPr lang="en-US" sz="2400" dirty="0">
                <a:latin typeface="+mn-lt"/>
              </a:rPr>
              <a:t>FRS operators</a:t>
            </a:r>
            <a:r>
              <a:rPr sz="2400" dirty="0">
                <a:latin typeface="+mn-lt"/>
              </a:rPr>
              <a:t> living north of Stanley Dollar Drive would choose channel 12 and </a:t>
            </a:r>
            <a:r>
              <a:rPr sz="2400" dirty="0" smtClean="0">
                <a:latin typeface="+mn-lt"/>
              </a:rPr>
              <a:t>those</a:t>
            </a:r>
            <a:r>
              <a:rPr lang="en-US" sz="2400" dirty="0" smtClean="0">
                <a:latin typeface="+mn-lt"/>
              </a:rPr>
              <a:t> s</a:t>
            </a:r>
            <a:r>
              <a:rPr sz="2400" dirty="0" smtClean="0">
                <a:latin typeface="+mn-lt"/>
              </a:rPr>
              <a:t>outh </a:t>
            </a:r>
            <a:r>
              <a:rPr sz="2400" dirty="0">
                <a:latin typeface="+mn-lt"/>
              </a:rPr>
              <a:t>of Stanley Dollar Drive would turn to channel 13</a:t>
            </a:r>
          </a:p>
        </p:txBody>
      </p:sp>
      <p:sp>
        <p:nvSpPr>
          <p:cNvPr id="209" name="TextBox 3"/>
          <p:cNvSpPr txBox="1"/>
          <p:nvPr/>
        </p:nvSpPr>
        <p:spPr>
          <a:xfrm>
            <a:off x="388759" y="5375477"/>
            <a:ext cx="7826985" cy="1200329"/>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342900" indent="-342900">
              <a:buSzPct val="100000"/>
              <a:buFont typeface="Arial" panose="020B0604020202020204" pitchFamily="34" charset="0"/>
              <a:buChar char="•"/>
              <a:defRPr sz="2000">
                <a:latin typeface="Century Schoolbook"/>
                <a:ea typeface="Century Schoolbook"/>
                <a:cs typeface="Century Schoolbook"/>
                <a:sym typeface="Century Schoolbook"/>
              </a:defRPr>
            </a:pPr>
            <a:r>
              <a:rPr lang="en-US" sz="2400" dirty="0">
                <a:latin typeface="Calibri" panose="020F0502020204030204" pitchFamily="34" charset="0"/>
                <a:cs typeface="Calibri" panose="020F0502020204030204" pitchFamily="34" charset="0"/>
                <a:sym typeface="Century Schoolbook"/>
              </a:rPr>
              <a:t>It is critical to keep your radio on for the duration of the emergency, so that you can be contacted if additional information or assistance is needed from you</a:t>
            </a:r>
            <a:endParaRPr sz="2400" dirty="0">
              <a:latin typeface="Calibri" panose="020F0502020204030204" pitchFamily="34" charset="0"/>
              <a:cs typeface="Calibri" panose="020F0502020204030204" pitchFamily="34" charset="0"/>
              <a:sym typeface="Century Schoolbook"/>
            </a:endParaRPr>
          </a:p>
        </p:txBody>
      </p:sp>
      <p:sp>
        <p:nvSpPr>
          <p:cNvPr id="210" name="Rectangle 5"/>
          <p:cNvSpPr txBox="1"/>
          <p:nvPr/>
        </p:nvSpPr>
        <p:spPr>
          <a:xfrm>
            <a:off x="388759" y="4169314"/>
            <a:ext cx="8493362" cy="120032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85750" indent="-285750">
              <a:buSzPct val="100000"/>
              <a:buChar char="•"/>
              <a:defRPr sz="2000">
                <a:latin typeface="Century Schoolbook"/>
                <a:ea typeface="Century Schoolbook"/>
                <a:cs typeface="Century Schoolbook"/>
                <a:sym typeface="Century Schoolbook"/>
              </a:defRPr>
            </a:lvl1pPr>
          </a:lstStyle>
          <a:p>
            <a:pPr marL="342900" indent="-342900">
              <a:buFont typeface="Arial" panose="020B0604020202020204" pitchFamily="34" charset="0"/>
              <a:buChar char="•"/>
            </a:pPr>
            <a:r>
              <a:rPr sz="2400" dirty="0">
                <a:latin typeface="+mn-lt"/>
                <a:ea typeface="+mn-ea"/>
                <a:cs typeface="+mn-cs"/>
              </a:rPr>
              <a:t>Listen and wait your turn to speak. Then say, for example, “Control, this is Amy, Oakmont Drive Entry X” and  wait </a:t>
            </a:r>
            <a:r>
              <a:rPr lang="en-US" sz="2400" dirty="0">
                <a:latin typeface="+mn-lt"/>
                <a:ea typeface="+mn-ea"/>
                <a:cs typeface="+mn-cs"/>
              </a:rPr>
              <a:t>to hear Control say</a:t>
            </a:r>
            <a:r>
              <a:rPr sz="2400" dirty="0">
                <a:latin typeface="+mn-lt"/>
                <a:ea typeface="+mn-ea"/>
                <a:cs typeface="+mn-cs"/>
              </a:rPr>
              <a:t> “Amy, go ahead” before speaking</a:t>
            </a:r>
          </a:p>
        </p:txBody>
      </p:sp>
      <p:sp>
        <p:nvSpPr>
          <p:cNvPr id="4" name="TextBox 3"/>
          <p:cNvSpPr txBox="1"/>
          <p:nvPr/>
        </p:nvSpPr>
        <p:spPr>
          <a:xfrm>
            <a:off x="388758" y="1015151"/>
            <a:ext cx="8171041" cy="15696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indent="-342900">
              <a:buFont typeface="Arial" panose="020B0604020202020204" pitchFamily="34" charset="0"/>
              <a:buChar char="•"/>
            </a:pPr>
            <a:r>
              <a:rPr lang="en-US" sz="2400" dirty="0"/>
              <a:t>In an emergency, all FRS operators should tune to Channel 8 and listen for directions from CERT Control, who will provide information about the emergency or disaster and alert FRS operators when CERT is ready to receive reports</a:t>
            </a:r>
            <a:endParaRPr kumimoji="0" lang="en-US" sz="2400" b="0" i="0" u="none" strike="noStrike" cap="none" spc="0" normalizeH="0" baseline="0" dirty="0">
              <a:ln>
                <a:noFill/>
              </a:ln>
              <a:solidFill>
                <a:srgbClr val="FFFFFF"/>
              </a:solidFill>
              <a:effectLst/>
              <a:uFillTx/>
              <a:sym typeface="Rockwell"/>
            </a:endParaRPr>
          </a:p>
        </p:txBody>
      </p:sp>
      <p:sp>
        <p:nvSpPr>
          <p:cNvPr id="3" name="Slide Number Placeholder 2">
            <a:extLst>
              <a:ext uri="{FF2B5EF4-FFF2-40B4-BE49-F238E27FC236}">
                <a16:creationId xmlns="" xmlns:a16="http://schemas.microsoft.com/office/drawing/2014/main" id="{01D59D85-DF84-4F71-8B88-B80A83C36BDE}"/>
              </a:ext>
            </a:extLst>
          </p:cNvPr>
          <p:cNvSpPr>
            <a:spLocks noGrp="1"/>
          </p:cNvSpPr>
          <p:nvPr>
            <p:ph type="sldNum" sz="quarter" idx="12"/>
          </p:nvPr>
        </p:nvSpPr>
        <p:spPr/>
        <p:txBody>
          <a:bodyPr/>
          <a:lstStyle/>
          <a:p>
            <a:fld id="{0708AD34-7F23-7D4C-8985-F955F4ADD797}" type="slidenum">
              <a:rPr lang="en-US" smtClean="0"/>
              <a:t>12</a:t>
            </a:fld>
            <a:endParaRPr lang="en-US"/>
          </a:p>
        </p:txBody>
      </p:sp>
    </p:spTree>
    <p:extLst>
      <p:ext uri="{BB962C8B-B14F-4D97-AF65-F5344CB8AC3E}">
        <p14:creationId xmlns:p14="http://schemas.microsoft.com/office/powerpoint/2010/main" val="3064299943"/>
      </p:ext>
    </p:extLst>
  </p:cSld>
  <p:clrMapOvr>
    <a:masterClrMapping/>
  </p:clrMapOvr>
  <p:timing>
    <p:tnLst>
      <p:par>
        <p:cTn xmlns:p14="http://schemas.microsoft.com/office/powerpoint/2010/mai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8"/>
                                        </p:tgtEl>
                                        <p:attrNameLst>
                                          <p:attrName>style.visibility</p:attrName>
                                        </p:attrNameLst>
                                      </p:cBhvr>
                                      <p:to>
                                        <p:strVal val="visible"/>
                                      </p:to>
                                    </p:set>
                                    <p:animEffect transition="in" filter="fade">
                                      <p:cBhvr>
                                        <p:cTn id="12" dur="500"/>
                                        <p:tgtEl>
                                          <p:spTgt spid="20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0"/>
                                        </p:tgtEl>
                                        <p:attrNameLst>
                                          <p:attrName>style.visibility</p:attrName>
                                        </p:attrNameLst>
                                      </p:cBhvr>
                                      <p:to>
                                        <p:strVal val="visible"/>
                                      </p:to>
                                    </p:set>
                                    <p:animEffect transition="in" filter="fade">
                                      <p:cBhvr>
                                        <p:cTn id="17" dur="500"/>
                                        <p:tgtEl>
                                          <p:spTgt spid="2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9"/>
                                        </p:tgtEl>
                                        <p:attrNameLst>
                                          <p:attrName>style.visibility</p:attrName>
                                        </p:attrNameLst>
                                      </p:cBhvr>
                                      <p:to>
                                        <p:strVal val="visible"/>
                                      </p:to>
                                    </p:set>
                                    <p:animEffect transition="in" filter="fade">
                                      <p:cBhvr>
                                        <p:cTn id="22" dur="500"/>
                                        <p:tgtEl>
                                          <p:spTgt spid="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09" grpId="0" animBg="1"/>
      <p:bldP spid="210" grpId="0" animBg="1"/>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itle 1"/>
          <p:cNvSpPr txBox="1">
            <a:spLocks noGrp="1"/>
          </p:cNvSpPr>
          <p:nvPr>
            <p:ph type="title"/>
          </p:nvPr>
        </p:nvSpPr>
        <p:spPr>
          <a:xfrm>
            <a:off x="755354" y="450399"/>
            <a:ext cx="7402692" cy="865703"/>
          </a:xfrm>
          <a:prstGeom prst="rect">
            <a:avLst/>
          </a:prstGeom>
          <a:ln w="28575">
            <a:noFill/>
            <a:round/>
          </a:ln>
        </p:spPr>
        <p:txBody>
          <a:bodyPr>
            <a:normAutofit/>
          </a:bodyPr>
          <a:lstStyle>
            <a:lvl1pPr>
              <a:defRPr sz="3000">
                <a:latin typeface="Century Schoolbook"/>
                <a:ea typeface="Century Schoolbook"/>
                <a:cs typeface="Century Schoolbook"/>
                <a:sym typeface="Century Schoolbook"/>
              </a:defRPr>
            </a:lvl1pPr>
          </a:lstStyle>
          <a:p>
            <a:r>
              <a:rPr lang="en-US" sz="4000" dirty="0">
                <a:latin typeface="+mj-lt"/>
              </a:rPr>
              <a:t>Simplifying the Reporting Process</a:t>
            </a:r>
          </a:p>
        </p:txBody>
      </p:sp>
      <p:sp>
        <p:nvSpPr>
          <p:cNvPr id="202" name="TextBox 3"/>
          <p:cNvSpPr txBox="1"/>
          <p:nvPr/>
        </p:nvSpPr>
        <p:spPr>
          <a:xfrm>
            <a:off x="505575" y="4265341"/>
            <a:ext cx="8576735"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a:latin typeface="Century Schoolbook"/>
                <a:ea typeface="Century Schoolbook"/>
                <a:cs typeface="Century Schoolbook"/>
                <a:sym typeface="Century Schoolbook"/>
              </a:defRPr>
            </a:pPr>
            <a:r>
              <a:rPr sz="2400" b="1" dirty="0" smtClean="0">
                <a:latin typeface="Calibri" panose="020F0502020204030204" pitchFamily="34" charset="0"/>
                <a:cs typeface="Calibri" panose="020F0502020204030204" pitchFamily="34" charset="0"/>
              </a:rPr>
              <a:t>WHO</a:t>
            </a:r>
            <a:r>
              <a:rPr sz="2400" dirty="0">
                <a:latin typeface="Calibri" panose="020F0502020204030204" pitchFamily="34" charset="0"/>
                <a:cs typeface="Calibri" panose="020F0502020204030204" pitchFamily="34" charset="0"/>
              </a:rPr>
              <a:t>: First name, street and Entry number</a:t>
            </a:r>
            <a:r>
              <a:rPr lang="en-US" sz="2400" dirty="0">
                <a:latin typeface="Calibri" panose="020F0502020204030204" pitchFamily="34" charset="0"/>
                <a:cs typeface="Calibri" panose="020F0502020204030204" pitchFamily="34" charset="0"/>
              </a:rPr>
              <a:t> (if any)</a:t>
            </a:r>
            <a:r>
              <a:rPr sz="2400" dirty="0">
                <a:latin typeface="Calibri" panose="020F0502020204030204" pitchFamily="34" charset="0"/>
                <a:cs typeface="Calibri" panose="020F0502020204030204" pitchFamily="34" charset="0"/>
              </a:rPr>
              <a:t> </a:t>
            </a:r>
            <a:r>
              <a:rPr sz="2400" i="1" dirty="0">
                <a:latin typeface="Calibri" panose="020F0502020204030204" pitchFamily="34" charset="0"/>
                <a:cs typeface="Calibri" panose="020F0502020204030204" pitchFamily="34" charset="0"/>
              </a:rPr>
              <a:t>where you live</a:t>
            </a:r>
          </a:p>
        </p:txBody>
      </p:sp>
      <p:sp>
        <p:nvSpPr>
          <p:cNvPr id="203" name="TextBox 4"/>
          <p:cNvSpPr txBox="1"/>
          <p:nvPr/>
        </p:nvSpPr>
        <p:spPr>
          <a:xfrm>
            <a:off x="515964" y="4840858"/>
            <a:ext cx="8768350"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b="1">
                <a:latin typeface="Century Schoolbook"/>
                <a:ea typeface="Century Schoolbook"/>
                <a:cs typeface="Century Schoolbook"/>
                <a:sym typeface="Century Schoolbook"/>
              </a:defRPr>
            </a:pPr>
            <a:r>
              <a:rPr sz="2400" dirty="0" smtClean="0">
                <a:latin typeface="Calibri" panose="020F0502020204030204" pitchFamily="34" charset="0"/>
                <a:cs typeface="Calibri" panose="020F0502020204030204" pitchFamily="34" charset="0"/>
              </a:rPr>
              <a:t>WHAT</a:t>
            </a:r>
            <a:r>
              <a:rPr sz="2400" b="0" dirty="0">
                <a:latin typeface="Calibri" panose="020F0502020204030204" pitchFamily="34" charset="0"/>
                <a:cs typeface="Calibri" panose="020F0502020204030204" pitchFamily="34" charset="0"/>
              </a:rPr>
              <a:t>: Major injuries, Significant building damage </a:t>
            </a:r>
            <a:r>
              <a:rPr lang="en-US" sz="2400" b="0" dirty="0">
                <a:latin typeface="Calibri" panose="020F0502020204030204" pitchFamily="34" charset="0"/>
                <a:cs typeface="Calibri" panose="020F0502020204030204" pitchFamily="34" charset="0"/>
              </a:rPr>
              <a:t>&amp;</a:t>
            </a:r>
            <a:r>
              <a:rPr sz="2400" b="0" dirty="0">
                <a:latin typeface="Calibri" panose="020F0502020204030204" pitchFamily="34" charset="0"/>
                <a:cs typeface="Calibri" panose="020F0502020204030204" pitchFamily="34" charset="0"/>
              </a:rPr>
              <a:t> </a:t>
            </a:r>
            <a:r>
              <a:rPr sz="2400" b="0" dirty="0" smtClean="0">
                <a:latin typeface="Calibri" panose="020F0502020204030204" pitchFamily="34" charset="0"/>
                <a:cs typeface="Calibri" panose="020F0502020204030204" pitchFamily="34" charset="0"/>
              </a:rPr>
              <a:t>Blocked</a:t>
            </a:r>
            <a:r>
              <a:rPr lang="en-US" sz="2400" b="0" dirty="0" smtClean="0">
                <a:latin typeface="Calibri" panose="020F0502020204030204" pitchFamily="34" charset="0"/>
                <a:cs typeface="Calibri" panose="020F0502020204030204" pitchFamily="34" charset="0"/>
              </a:rPr>
              <a:t> </a:t>
            </a:r>
            <a:r>
              <a:rPr sz="2400" b="0" dirty="0" smtClean="0">
                <a:latin typeface="Calibri" panose="020F0502020204030204" pitchFamily="34" charset="0"/>
                <a:cs typeface="Calibri" panose="020F0502020204030204" pitchFamily="34" charset="0"/>
              </a:rPr>
              <a:t>access</a:t>
            </a:r>
            <a:endParaRPr sz="2400" b="0" dirty="0">
              <a:latin typeface="Calibri" panose="020F0502020204030204" pitchFamily="34" charset="0"/>
              <a:cs typeface="Calibri" panose="020F0502020204030204" pitchFamily="34" charset="0"/>
            </a:endParaRPr>
          </a:p>
        </p:txBody>
      </p:sp>
      <p:sp>
        <p:nvSpPr>
          <p:cNvPr id="204" name="TextBox 6"/>
          <p:cNvSpPr txBox="1"/>
          <p:nvPr/>
        </p:nvSpPr>
        <p:spPr>
          <a:xfrm>
            <a:off x="560989" y="5431234"/>
            <a:ext cx="8034445"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b="1">
                <a:latin typeface="Century Schoolbook"/>
                <a:ea typeface="Century Schoolbook"/>
                <a:cs typeface="Century Schoolbook"/>
                <a:sym typeface="Century Schoolbook"/>
              </a:defRPr>
            </a:pPr>
            <a:r>
              <a:rPr sz="2400" dirty="0" smtClean="0">
                <a:latin typeface="Calibri" panose="020F0502020204030204" pitchFamily="34" charset="0"/>
                <a:cs typeface="Calibri" panose="020F0502020204030204" pitchFamily="34" charset="0"/>
              </a:rPr>
              <a:t>WHERE</a:t>
            </a:r>
            <a:r>
              <a:rPr sz="2400" b="0" dirty="0">
                <a:latin typeface="Calibri" panose="020F0502020204030204" pitchFamily="34" charset="0"/>
                <a:cs typeface="Calibri" panose="020F0502020204030204" pitchFamily="34" charset="0"/>
              </a:rPr>
              <a:t>:  Exact location of the incident</a:t>
            </a:r>
          </a:p>
        </p:txBody>
      </p:sp>
      <p:sp>
        <p:nvSpPr>
          <p:cNvPr id="205" name="TextBox 5"/>
          <p:cNvSpPr txBox="1"/>
          <p:nvPr/>
        </p:nvSpPr>
        <p:spPr>
          <a:xfrm>
            <a:off x="544503" y="1324941"/>
            <a:ext cx="7613543" cy="1200329"/>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lvl1pPr>
              <a:defRPr sz="2000">
                <a:latin typeface="Century Schoolbook"/>
                <a:ea typeface="Century Schoolbook"/>
                <a:cs typeface="Century Schoolbook"/>
                <a:sym typeface="Century Schoolbook"/>
              </a:defRPr>
            </a:lvl1pPr>
          </a:lstStyle>
          <a:p>
            <a:pPr marL="342900" indent="-342900">
              <a:buFont typeface="Arial" panose="020B0604020202020204" pitchFamily="34" charset="0"/>
              <a:buChar char="•"/>
            </a:pPr>
            <a:r>
              <a:rPr sz="2400" dirty="0">
                <a:latin typeface="+mn-lt"/>
              </a:rPr>
              <a:t>After carefully assessing the emergency</a:t>
            </a:r>
            <a:r>
              <a:rPr lang="en-US" sz="2400" dirty="0">
                <a:latin typeface="+mn-lt"/>
              </a:rPr>
              <a:t> or disaster</a:t>
            </a:r>
            <a:r>
              <a:rPr sz="2400" dirty="0">
                <a:latin typeface="+mn-lt"/>
              </a:rPr>
              <a:t>, take a moment to think about how to communicate it accurately and only report relevant information</a:t>
            </a:r>
            <a:r>
              <a:rPr lang="en-US" sz="2400" dirty="0">
                <a:latin typeface="+mn-lt"/>
              </a:rPr>
              <a:t>.</a:t>
            </a:r>
            <a:endParaRPr sz="2400" dirty="0">
              <a:latin typeface="+mn-lt"/>
            </a:endParaRPr>
          </a:p>
        </p:txBody>
      </p:sp>
      <p:sp>
        <p:nvSpPr>
          <p:cNvPr id="5" name="TextBox 4"/>
          <p:cNvSpPr txBox="1"/>
          <p:nvPr/>
        </p:nvSpPr>
        <p:spPr>
          <a:xfrm>
            <a:off x="544504" y="2589101"/>
            <a:ext cx="7613542" cy="15696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indent="-342900">
              <a:buFont typeface="Arial" panose="020B0604020202020204" pitchFamily="34" charset="0"/>
              <a:buChar char="•"/>
            </a:pPr>
            <a:r>
              <a:rPr lang="en-US" sz="2400" dirty="0"/>
              <a:t>FRS operators follow established reporting guidelines:  </a:t>
            </a:r>
            <a:r>
              <a:rPr lang="en-US" sz="2400" b="1" dirty="0"/>
              <a:t>W</a:t>
            </a:r>
            <a:r>
              <a:rPr lang="en-US" sz="2400" dirty="0"/>
              <a:t>ho, </a:t>
            </a:r>
            <a:r>
              <a:rPr lang="en-US" sz="2400" b="1" dirty="0"/>
              <a:t>W</a:t>
            </a:r>
            <a:r>
              <a:rPr lang="en-US" sz="2400" dirty="0"/>
              <a:t>hat, and </a:t>
            </a:r>
            <a:r>
              <a:rPr lang="en-US" sz="2400" b="1" dirty="0"/>
              <a:t>W</a:t>
            </a:r>
            <a:r>
              <a:rPr lang="en-US" sz="2400" dirty="0"/>
              <a:t>here. They then </a:t>
            </a:r>
            <a:r>
              <a:rPr lang="en-US" sz="2400" b="1" dirty="0"/>
              <a:t>wait for confirmation</a:t>
            </a:r>
            <a:r>
              <a:rPr lang="en-US" sz="2400" dirty="0"/>
              <a:t> to ensure that CERT has received and recorded the information accurately.</a:t>
            </a:r>
            <a:endParaRPr kumimoji="0" lang="en-US" sz="2000" b="0" i="0" u="none" strike="noStrike" cap="none" spc="0" normalizeH="0" baseline="0" dirty="0">
              <a:ln>
                <a:noFill/>
              </a:ln>
              <a:solidFill>
                <a:srgbClr val="FFFFFF"/>
              </a:solidFill>
              <a:effectLst/>
              <a:uFillTx/>
              <a:sym typeface="Rockwell"/>
            </a:endParaRPr>
          </a:p>
        </p:txBody>
      </p:sp>
      <p:sp>
        <p:nvSpPr>
          <p:cNvPr id="3" name="Slide Number Placeholder 2">
            <a:extLst>
              <a:ext uri="{FF2B5EF4-FFF2-40B4-BE49-F238E27FC236}">
                <a16:creationId xmlns="" xmlns:a16="http://schemas.microsoft.com/office/drawing/2014/main" id="{448DB249-7747-4904-B2B9-254F4F5BA7AA}"/>
              </a:ext>
            </a:extLst>
          </p:cNvPr>
          <p:cNvSpPr>
            <a:spLocks noGrp="1"/>
          </p:cNvSpPr>
          <p:nvPr>
            <p:ph type="sldNum" sz="quarter" idx="12"/>
          </p:nvPr>
        </p:nvSpPr>
        <p:spPr/>
        <p:txBody>
          <a:bodyPr/>
          <a:lstStyle/>
          <a:p>
            <a:fld id="{0708AD34-7F23-7D4C-8985-F955F4ADD797}" type="slidenum">
              <a:rPr lang="en-US" smtClean="0"/>
              <a:t>13</a:t>
            </a:fld>
            <a:endParaRPr lang="en-US"/>
          </a:p>
        </p:txBody>
      </p:sp>
    </p:spTree>
    <p:extLst>
      <p:ext uri="{BB962C8B-B14F-4D97-AF65-F5344CB8AC3E}">
        <p14:creationId xmlns:p14="http://schemas.microsoft.com/office/powerpoint/2010/main" val="3988021949"/>
      </p:ext>
    </p:extLst>
  </p:cSld>
  <p:clrMapOvr>
    <a:masterClrMapping/>
  </p:clrMapOvr>
  <p:timing>
    <p:tnLst>
      <p:par>
        <p:cTn xmlns:p14="http://schemas.microsoft.com/office/powerpoint/2010/mai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
                                        </p:tgtEl>
                                        <p:attrNameLst>
                                          <p:attrName>style.visibility</p:attrName>
                                        </p:attrNameLst>
                                      </p:cBhvr>
                                      <p:to>
                                        <p:strVal val="visible"/>
                                      </p:to>
                                    </p:set>
                                    <p:animEffect transition="in" filter="fade">
                                      <p:cBhvr>
                                        <p:cTn id="7" dur="500"/>
                                        <p:tgtEl>
                                          <p:spTgt spid="20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02"/>
                                        </p:tgtEl>
                                        <p:attrNameLst>
                                          <p:attrName>style.visibility</p:attrName>
                                        </p:attrNameLst>
                                      </p:cBhvr>
                                      <p:to>
                                        <p:strVal val="visible"/>
                                      </p:to>
                                    </p:set>
                                    <p:anim calcmode="lin" valueType="num">
                                      <p:cBhvr additive="base">
                                        <p:cTn id="16" dur="500" fill="hold"/>
                                        <p:tgtEl>
                                          <p:spTgt spid="202"/>
                                        </p:tgtEl>
                                        <p:attrNameLst>
                                          <p:attrName>ppt_x</p:attrName>
                                        </p:attrNameLst>
                                      </p:cBhvr>
                                      <p:tavLst>
                                        <p:tav tm="0">
                                          <p:val>
                                            <p:strVal val="#ppt_x"/>
                                          </p:val>
                                        </p:tav>
                                        <p:tav tm="100000">
                                          <p:val>
                                            <p:strVal val="#ppt_x"/>
                                          </p:val>
                                        </p:tav>
                                      </p:tavLst>
                                    </p:anim>
                                    <p:anim calcmode="lin" valueType="num">
                                      <p:cBhvr additive="base">
                                        <p:cTn id="17" dur="500" fill="hold"/>
                                        <p:tgtEl>
                                          <p:spTgt spid="20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03"/>
                                        </p:tgtEl>
                                        <p:attrNameLst>
                                          <p:attrName>style.visibility</p:attrName>
                                        </p:attrNameLst>
                                      </p:cBhvr>
                                      <p:to>
                                        <p:strVal val="visible"/>
                                      </p:to>
                                    </p:set>
                                    <p:anim calcmode="lin" valueType="num">
                                      <p:cBhvr additive="base">
                                        <p:cTn id="22" dur="500" fill="hold"/>
                                        <p:tgtEl>
                                          <p:spTgt spid="203"/>
                                        </p:tgtEl>
                                        <p:attrNameLst>
                                          <p:attrName>ppt_x</p:attrName>
                                        </p:attrNameLst>
                                      </p:cBhvr>
                                      <p:tavLst>
                                        <p:tav tm="0">
                                          <p:val>
                                            <p:strVal val="#ppt_x"/>
                                          </p:val>
                                        </p:tav>
                                        <p:tav tm="100000">
                                          <p:val>
                                            <p:strVal val="#ppt_x"/>
                                          </p:val>
                                        </p:tav>
                                      </p:tavLst>
                                    </p:anim>
                                    <p:anim calcmode="lin" valueType="num">
                                      <p:cBhvr additive="base">
                                        <p:cTn id="23" dur="500" fill="hold"/>
                                        <p:tgtEl>
                                          <p:spTgt spid="20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04"/>
                                        </p:tgtEl>
                                        <p:attrNameLst>
                                          <p:attrName>style.visibility</p:attrName>
                                        </p:attrNameLst>
                                      </p:cBhvr>
                                      <p:to>
                                        <p:strVal val="visible"/>
                                      </p:to>
                                    </p:set>
                                    <p:anim calcmode="lin" valueType="num">
                                      <p:cBhvr additive="base">
                                        <p:cTn id="28" dur="500" fill="hold"/>
                                        <p:tgtEl>
                                          <p:spTgt spid="204"/>
                                        </p:tgtEl>
                                        <p:attrNameLst>
                                          <p:attrName>ppt_x</p:attrName>
                                        </p:attrNameLst>
                                      </p:cBhvr>
                                      <p:tavLst>
                                        <p:tav tm="0">
                                          <p:val>
                                            <p:strVal val="#ppt_x"/>
                                          </p:val>
                                        </p:tav>
                                        <p:tav tm="100000">
                                          <p:val>
                                            <p:strVal val="#ppt_x"/>
                                          </p:val>
                                        </p:tav>
                                      </p:tavLst>
                                    </p:anim>
                                    <p:anim calcmode="lin" valueType="num">
                                      <p:cBhvr additive="base">
                                        <p:cTn id="29" dur="500" fill="hold"/>
                                        <p:tgtEl>
                                          <p:spTgt spid="2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 grpId="0" animBg="1"/>
      <p:bldP spid="203" grpId="0" animBg="1"/>
      <p:bldP spid="204" grpId="0" animBg="1"/>
      <p:bldP spid="205"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extBox 3"/>
          <p:cNvSpPr txBox="1"/>
          <p:nvPr/>
        </p:nvSpPr>
        <p:spPr>
          <a:xfrm>
            <a:off x="616298" y="1830240"/>
            <a:ext cx="8144358" cy="4616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85750" indent="-285750">
              <a:buSzPct val="100000"/>
              <a:buFont typeface="Arial"/>
              <a:buChar char="•"/>
              <a:defRPr sz="2300">
                <a:latin typeface="Century Schoolbook"/>
                <a:ea typeface="Century Schoolbook"/>
                <a:cs typeface="Century Schoolbook"/>
                <a:sym typeface="Century Schoolbook"/>
              </a:defRPr>
            </a:lvl1pPr>
          </a:lstStyle>
          <a:p>
            <a:r>
              <a:rPr dirty="0">
                <a:latin typeface="+mn-lt"/>
              </a:rPr>
              <a:t>A Wireless Radio is </a:t>
            </a:r>
            <a:r>
              <a:rPr sz="2400" dirty="0">
                <a:latin typeface="+mn-lt"/>
              </a:rPr>
              <a:t>not</a:t>
            </a:r>
            <a:r>
              <a:rPr dirty="0">
                <a:latin typeface="+mn-lt"/>
              </a:rPr>
              <a:t> a Telephone! </a:t>
            </a:r>
          </a:p>
        </p:txBody>
      </p:sp>
      <p:sp>
        <p:nvSpPr>
          <p:cNvPr id="261" name="TextBox 4"/>
          <p:cNvSpPr txBox="1"/>
          <p:nvPr/>
        </p:nvSpPr>
        <p:spPr>
          <a:xfrm>
            <a:off x="571329" y="2388212"/>
            <a:ext cx="7642589"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85750" indent="-285750">
              <a:buSzPct val="100000"/>
              <a:buFont typeface="Arial"/>
              <a:buChar char="•"/>
              <a:defRPr sz="2300">
                <a:latin typeface="Century Schoolbook"/>
                <a:ea typeface="Century Schoolbook"/>
                <a:cs typeface="Century Schoolbook"/>
                <a:sym typeface="Century Schoolbook"/>
              </a:defRPr>
            </a:pPr>
            <a:r>
              <a:rPr sz="2400" dirty="0">
                <a:latin typeface="Calibri" panose="020F0502020204030204" pitchFamily="34" charset="0"/>
                <a:cs typeface="Calibri" panose="020F0502020204030204" pitchFamily="34" charset="0"/>
              </a:rPr>
              <a:t>When </a:t>
            </a:r>
            <a:r>
              <a:rPr sz="2400" b="1" dirty="0">
                <a:latin typeface="Calibri" panose="020F0502020204030204" pitchFamily="34" charset="0"/>
                <a:cs typeface="Calibri" panose="020F0502020204030204" pitchFamily="34" charset="0"/>
              </a:rPr>
              <a:t>YOU</a:t>
            </a:r>
            <a:r>
              <a:rPr sz="2400" dirty="0">
                <a:latin typeface="Calibri" panose="020F0502020204030204" pitchFamily="34" charset="0"/>
                <a:cs typeface="Calibri" panose="020F0502020204030204" pitchFamily="34" charset="0"/>
              </a:rPr>
              <a:t> talk, you can’t hear</a:t>
            </a:r>
          </a:p>
        </p:txBody>
      </p:sp>
      <p:sp>
        <p:nvSpPr>
          <p:cNvPr id="262" name="TextBox 5"/>
          <p:cNvSpPr txBox="1"/>
          <p:nvPr/>
        </p:nvSpPr>
        <p:spPr>
          <a:xfrm>
            <a:off x="571329" y="2946184"/>
            <a:ext cx="7642589"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85750" indent="-285750">
              <a:buSzPct val="100000"/>
              <a:buFont typeface="Arial"/>
              <a:buChar char="•"/>
              <a:defRPr sz="2300">
                <a:latin typeface="Century Schoolbook"/>
                <a:ea typeface="Century Schoolbook"/>
                <a:cs typeface="Century Schoolbook"/>
                <a:sym typeface="Century Schoolbook"/>
              </a:defRPr>
            </a:pPr>
            <a:r>
              <a:rPr sz="2400" dirty="0">
                <a:latin typeface="Calibri" panose="020F0502020204030204" pitchFamily="34" charset="0"/>
                <a:cs typeface="Calibri" panose="020F0502020204030204" pitchFamily="34" charset="0"/>
              </a:rPr>
              <a:t>When </a:t>
            </a:r>
            <a:r>
              <a:rPr sz="2400" b="1" dirty="0">
                <a:latin typeface="Calibri" panose="020F0502020204030204" pitchFamily="34" charset="0"/>
                <a:cs typeface="Calibri" panose="020F0502020204030204" pitchFamily="34" charset="0"/>
              </a:rPr>
              <a:t>YOU</a:t>
            </a:r>
            <a:r>
              <a:rPr sz="2400" dirty="0">
                <a:latin typeface="Calibri" panose="020F0502020204030204" pitchFamily="34" charset="0"/>
                <a:cs typeface="Calibri" panose="020F0502020204030204" pitchFamily="34" charset="0"/>
              </a:rPr>
              <a:t> talk, no one else can talk</a:t>
            </a:r>
          </a:p>
        </p:txBody>
      </p:sp>
      <p:sp>
        <p:nvSpPr>
          <p:cNvPr id="263" name="TextBox 6"/>
          <p:cNvSpPr txBox="1"/>
          <p:nvPr/>
        </p:nvSpPr>
        <p:spPr>
          <a:xfrm>
            <a:off x="571329" y="3504156"/>
            <a:ext cx="7642588" cy="46166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85750" indent="-285750">
              <a:buSzPct val="100000"/>
              <a:buFont typeface="Arial"/>
              <a:buChar char="•"/>
              <a:defRPr sz="2300">
                <a:latin typeface="Century Schoolbook"/>
                <a:ea typeface="Century Schoolbook"/>
                <a:cs typeface="Century Schoolbook"/>
                <a:sym typeface="Century Schoolbook"/>
              </a:defRPr>
            </a:pPr>
            <a:r>
              <a:rPr sz="2400" dirty="0">
                <a:latin typeface="Calibri" panose="020F0502020204030204" pitchFamily="34" charset="0"/>
                <a:cs typeface="Calibri" panose="020F0502020204030204" pitchFamily="34" charset="0"/>
              </a:rPr>
              <a:t>If </a:t>
            </a:r>
            <a:r>
              <a:rPr sz="2400" b="1" dirty="0">
                <a:latin typeface="Calibri" panose="020F0502020204030204" pitchFamily="34" charset="0"/>
                <a:cs typeface="Calibri" panose="020F0502020204030204" pitchFamily="34" charset="0"/>
              </a:rPr>
              <a:t>EVERYONE</a:t>
            </a:r>
            <a:r>
              <a:rPr sz="2400" dirty="0">
                <a:latin typeface="Calibri" panose="020F0502020204030204" pitchFamily="34" charset="0"/>
                <a:cs typeface="Calibri" panose="020F0502020204030204" pitchFamily="34" charset="0"/>
              </a:rPr>
              <a:t> talks, </a:t>
            </a:r>
            <a:r>
              <a:rPr sz="2400" b="1" dirty="0">
                <a:latin typeface="Calibri" panose="020F0502020204030204" pitchFamily="34" charset="0"/>
                <a:cs typeface="Calibri" panose="020F0502020204030204" pitchFamily="34" charset="0"/>
              </a:rPr>
              <a:t>NOBODY</a:t>
            </a:r>
            <a:r>
              <a:rPr sz="2400" dirty="0">
                <a:latin typeface="Calibri" panose="020F0502020204030204" pitchFamily="34" charset="0"/>
                <a:cs typeface="Calibri" panose="020F0502020204030204" pitchFamily="34" charset="0"/>
              </a:rPr>
              <a:t> understands</a:t>
            </a:r>
          </a:p>
        </p:txBody>
      </p:sp>
      <p:sp>
        <p:nvSpPr>
          <p:cNvPr id="264" name="TextBox 7"/>
          <p:cNvSpPr txBox="1"/>
          <p:nvPr/>
        </p:nvSpPr>
        <p:spPr>
          <a:xfrm>
            <a:off x="571330" y="4074827"/>
            <a:ext cx="7642587" cy="830997"/>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lvl1pPr marL="285750" indent="-285750">
              <a:buSzPct val="100000"/>
              <a:buFont typeface="Arial"/>
              <a:buChar char="•"/>
              <a:defRPr sz="2300">
                <a:latin typeface="Century Schoolbook"/>
                <a:ea typeface="Century Schoolbook"/>
                <a:cs typeface="Century Schoolbook"/>
                <a:sym typeface="Century Schoolbook"/>
              </a:defRPr>
            </a:lvl1pPr>
          </a:lstStyle>
          <a:p>
            <a:r>
              <a:rPr sz="2400" dirty="0">
                <a:latin typeface="Calibri" panose="020F0502020204030204" pitchFamily="34" charset="0"/>
                <a:cs typeface="Calibri" panose="020F0502020204030204" pitchFamily="34" charset="0"/>
              </a:rPr>
              <a:t>We listen, speak clearly and get the message across using few words</a:t>
            </a:r>
          </a:p>
        </p:txBody>
      </p:sp>
      <p:sp>
        <p:nvSpPr>
          <p:cNvPr id="265" name="TextBox 8"/>
          <p:cNvSpPr txBox="1"/>
          <p:nvPr/>
        </p:nvSpPr>
        <p:spPr>
          <a:xfrm>
            <a:off x="571329" y="4864945"/>
            <a:ext cx="7642589" cy="1569660"/>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85750" indent="-285750">
              <a:buSzPct val="100000"/>
              <a:buFont typeface="Arial"/>
              <a:buChar char="•"/>
              <a:defRPr sz="2300">
                <a:latin typeface="Century Schoolbook"/>
                <a:ea typeface="Century Schoolbook"/>
                <a:cs typeface="Century Schoolbook"/>
                <a:sym typeface="Century Schoolbook"/>
              </a:defRPr>
            </a:pPr>
            <a:r>
              <a:rPr sz="2400" dirty="0">
                <a:latin typeface="Calibri" panose="020F0502020204030204" pitchFamily="34" charset="0"/>
                <a:cs typeface="Calibri" panose="020F0502020204030204" pitchFamily="34" charset="0"/>
              </a:rPr>
              <a:t>We organize our thoughts before transmitting. When you are ready to transmit press the </a:t>
            </a:r>
            <a:r>
              <a:rPr sz="2400" u="sng" dirty="0">
                <a:latin typeface="Calibri" panose="020F0502020204030204" pitchFamily="34" charset="0"/>
                <a:cs typeface="Calibri" panose="020F0502020204030204" pitchFamily="34" charset="0"/>
              </a:rPr>
              <a:t>P</a:t>
            </a:r>
            <a:r>
              <a:rPr sz="2400" dirty="0">
                <a:latin typeface="Calibri" panose="020F0502020204030204" pitchFamily="34" charset="0"/>
                <a:cs typeface="Calibri" panose="020F0502020204030204" pitchFamily="34" charset="0"/>
              </a:rPr>
              <a:t>ush </a:t>
            </a:r>
            <a:r>
              <a:rPr sz="2400" u="sng" dirty="0">
                <a:latin typeface="Calibri" panose="020F0502020204030204" pitchFamily="34" charset="0"/>
                <a:cs typeface="Calibri" panose="020F0502020204030204" pitchFamily="34" charset="0"/>
              </a:rPr>
              <a:t>T</a:t>
            </a:r>
            <a:r>
              <a:rPr sz="2400" dirty="0">
                <a:latin typeface="Calibri" panose="020F0502020204030204" pitchFamily="34" charset="0"/>
                <a:cs typeface="Calibri" panose="020F0502020204030204" pitchFamily="34" charset="0"/>
              </a:rPr>
              <a:t>o </a:t>
            </a:r>
            <a:r>
              <a:rPr sz="2400" u="sng" dirty="0">
                <a:latin typeface="Calibri" panose="020F0502020204030204" pitchFamily="34" charset="0"/>
                <a:cs typeface="Calibri" panose="020F0502020204030204" pitchFamily="34" charset="0"/>
              </a:rPr>
              <a:t>T</a:t>
            </a:r>
            <a:r>
              <a:rPr sz="2400" dirty="0">
                <a:latin typeface="Calibri" panose="020F0502020204030204" pitchFamily="34" charset="0"/>
                <a:cs typeface="Calibri" panose="020F0502020204030204" pitchFamily="34" charset="0"/>
              </a:rPr>
              <a:t>alk (PTT) </a:t>
            </a:r>
            <a:r>
              <a:rPr lang="en-US" sz="2400" dirty="0">
                <a:latin typeface="Calibri" panose="020F0502020204030204" pitchFamily="34" charset="0"/>
                <a:cs typeface="Calibri" panose="020F0502020204030204" pitchFamily="34" charset="0"/>
              </a:rPr>
              <a:t>button, also known as the </a:t>
            </a:r>
            <a:r>
              <a:rPr lang="en-US" sz="2400" u="sng" dirty="0">
                <a:latin typeface="Calibri" panose="020F0502020204030204" pitchFamily="34" charset="0"/>
                <a:cs typeface="Calibri" panose="020F0502020204030204" pitchFamily="34" charset="0"/>
              </a:rPr>
              <a:t>P</a:t>
            </a:r>
            <a:r>
              <a:rPr lang="en-US" sz="2400" dirty="0">
                <a:latin typeface="Calibri" panose="020F0502020204030204" pitchFamily="34" charset="0"/>
                <a:cs typeface="Calibri" panose="020F0502020204030204" pitchFamily="34" charset="0"/>
              </a:rPr>
              <a:t>lan </a:t>
            </a:r>
            <a:r>
              <a:rPr lang="en-US" sz="2400" u="sng" dirty="0">
                <a:latin typeface="Calibri" panose="020F0502020204030204" pitchFamily="34" charset="0"/>
                <a:cs typeface="Calibri" panose="020F0502020204030204" pitchFamily="34" charset="0"/>
              </a:rPr>
              <a:t>T</a:t>
            </a:r>
            <a:r>
              <a:rPr lang="en-US" sz="2400" dirty="0">
                <a:latin typeface="Calibri" panose="020F0502020204030204" pitchFamily="34" charset="0"/>
                <a:cs typeface="Calibri" panose="020F0502020204030204" pitchFamily="34" charset="0"/>
              </a:rPr>
              <a:t>o </a:t>
            </a:r>
            <a:r>
              <a:rPr lang="en-US" sz="2400" u="sng" dirty="0">
                <a:latin typeface="Calibri" panose="020F0502020204030204" pitchFamily="34" charset="0"/>
                <a:cs typeface="Calibri" panose="020F0502020204030204" pitchFamily="34" charset="0"/>
              </a:rPr>
              <a:t>T</a:t>
            </a:r>
            <a:r>
              <a:rPr lang="en-US" sz="2400" dirty="0">
                <a:latin typeface="Calibri" panose="020F0502020204030204" pitchFamily="34" charset="0"/>
                <a:cs typeface="Calibri" panose="020F0502020204030204" pitchFamily="34" charset="0"/>
              </a:rPr>
              <a:t>alk button</a:t>
            </a:r>
            <a:r>
              <a:rPr sz="2400" dirty="0">
                <a:latin typeface="Calibri" panose="020F0502020204030204" pitchFamily="34" charset="0"/>
                <a:cs typeface="Calibri" panose="020F0502020204030204" pitchFamily="34" charset="0"/>
              </a:rPr>
              <a:t> on the side of the radio.       </a:t>
            </a:r>
          </a:p>
        </p:txBody>
      </p:sp>
      <p:sp>
        <p:nvSpPr>
          <p:cNvPr id="4" name="TextBox 3"/>
          <p:cNvSpPr txBox="1"/>
          <p:nvPr/>
        </p:nvSpPr>
        <p:spPr>
          <a:xfrm>
            <a:off x="616298" y="1282664"/>
            <a:ext cx="5181602" cy="4616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0"/>
            <a:r>
              <a:rPr lang="en-US" sz="2400" b="1" dirty="0">
                <a:latin typeface="Calibri" panose="020F0502020204030204" pitchFamily="34" charset="0"/>
                <a:cs typeface="Calibri" panose="020F0502020204030204" pitchFamily="34" charset="0"/>
              </a:rPr>
              <a:t>GOLDEN RULES OF COMMUNICATING:</a:t>
            </a:r>
            <a:r>
              <a:rPr lang="en-US" sz="2000" b="1" dirty="0">
                <a:latin typeface="Calibri" panose="020F0502020204030204" pitchFamily="34" charset="0"/>
                <a:cs typeface="Calibri" panose="020F0502020204030204" pitchFamily="34" charset="0"/>
              </a:rPr>
              <a:t> </a:t>
            </a:r>
          </a:p>
        </p:txBody>
      </p:sp>
      <p:sp>
        <p:nvSpPr>
          <p:cNvPr id="13" name="Title 1">
            <a:extLst>
              <a:ext uri="{FF2B5EF4-FFF2-40B4-BE49-F238E27FC236}">
                <a16:creationId xmlns="" xmlns:a16="http://schemas.microsoft.com/office/drawing/2014/main" id="{2BFE66D1-7B8C-40BF-8946-0D494FC587F6}"/>
              </a:ext>
            </a:extLst>
          </p:cNvPr>
          <p:cNvSpPr txBox="1">
            <a:spLocks/>
          </p:cNvSpPr>
          <p:nvPr/>
        </p:nvSpPr>
        <p:spPr>
          <a:xfrm>
            <a:off x="1214893" y="266555"/>
            <a:ext cx="6714214" cy="769173"/>
          </a:xfrm>
          <a:prstGeom prst="rect">
            <a:avLst/>
          </a:prstGeom>
          <a:ln w="28575">
            <a:noFill/>
            <a:round/>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Century Schoolbook"/>
                <a:ea typeface="Century Schoolbook"/>
                <a:cs typeface="Century Schoolbook"/>
                <a:sym typeface="Century Schoolbook"/>
              </a:defRPr>
            </a:lvl1pPr>
          </a:lstStyle>
          <a:p>
            <a:r>
              <a:rPr lang="en-US" sz="4000" dirty="0">
                <a:latin typeface="+mj-lt"/>
                <a:cs typeface="Calibri" panose="020F0502020204030204" pitchFamily="34" charset="0"/>
              </a:rPr>
              <a:t>Wireless Radio Etiquette</a:t>
            </a:r>
          </a:p>
        </p:txBody>
      </p:sp>
      <p:sp>
        <p:nvSpPr>
          <p:cNvPr id="6" name="Slide Number Placeholder 5">
            <a:extLst>
              <a:ext uri="{FF2B5EF4-FFF2-40B4-BE49-F238E27FC236}">
                <a16:creationId xmlns="" xmlns:a16="http://schemas.microsoft.com/office/drawing/2014/main" id="{2EEFBF07-41E0-453A-89CE-51C1BFAF2F2E}"/>
              </a:ext>
            </a:extLst>
          </p:cNvPr>
          <p:cNvSpPr>
            <a:spLocks noGrp="1"/>
          </p:cNvSpPr>
          <p:nvPr>
            <p:ph type="sldNum" sz="quarter" idx="12"/>
          </p:nvPr>
        </p:nvSpPr>
        <p:spPr/>
        <p:txBody>
          <a:bodyPr/>
          <a:lstStyle/>
          <a:p>
            <a:fld id="{0708AD34-7F23-7D4C-8985-F955F4ADD797}" type="slidenum">
              <a:rPr lang="en-US" smtClean="0"/>
              <a:t>14</a:t>
            </a:fld>
            <a:endParaRPr lang="en-US"/>
          </a:p>
        </p:txBody>
      </p:sp>
    </p:spTree>
    <p:extLst>
      <p:ext uri="{BB962C8B-B14F-4D97-AF65-F5344CB8AC3E}">
        <p14:creationId xmlns:p14="http://schemas.microsoft.com/office/powerpoint/2010/main" val="1153744667"/>
      </p:ext>
    </p:extLst>
  </p:cSld>
  <p:clrMapOvr>
    <a:masterClrMapping/>
  </p:clrMapOvr>
  <p:timing>
    <p:tnLst>
      <p:par>
        <p:cTn xmlns:p14="http://schemas.microsoft.com/office/powerpoint/2010/mai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60"/>
                                        </p:tgtEl>
                                        <p:attrNameLst>
                                          <p:attrName>style.visibility</p:attrName>
                                        </p:attrNameLst>
                                      </p:cBhvr>
                                      <p:to>
                                        <p:strVal val="visible"/>
                                      </p:to>
                                    </p:set>
                                    <p:anim calcmode="lin" valueType="num">
                                      <p:cBhvr additive="base">
                                        <p:cTn id="12" dur="500" fill="hold"/>
                                        <p:tgtEl>
                                          <p:spTgt spid="260"/>
                                        </p:tgtEl>
                                        <p:attrNameLst>
                                          <p:attrName>ppt_x</p:attrName>
                                        </p:attrNameLst>
                                      </p:cBhvr>
                                      <p:tavLst>
                                        <p:tav tm="0">
                                          <p:val>
                                            <p:strVal val="#ppt_x"/>
                                          </p:val>
                                        </p:tav>
                                        <p:tav tm="100000">
                                          <p:val>
                                            <p:strVal val="#ppt_x"/>
                                          </p:val>
                                        </p:tav>
                                      </p:tavLst>
                                    </p:anim>
                                    <p:anim calcmode="lin" valueType="num">
                                      <p:cBhvr additive="base">
                                        <p:cTn id="13" dur="500" fill="hold"/>
                                        <p:tgtEl>
                                          <p:spTgt spid="26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61"/>
                                        </p:tgtEl>
                                        <p:attrNameLst>
                                          <p:attrName>style.visibility</p:attrName>
                                        </p:attrNameLst>
                                      </p:cBhvr>
                                      <p:to>
                                        <p:strVal val="visible"/>
                                      </p:to>
                                    </p:set>
                                    <p:anim calcmode="lin" valueType="num">
                                      <p:cBhvr additive="base">
                                        <p:cTn id="18" dur="500" fill="hold"/>
                                        <p:tgtEl>
                                          <p:spTgt spid="261"/>
                                        </p:tgtEl>
                                        <p:attrNameLst>
                                          <p:attrName>ppt_x</p:attrName>
                                        </p:attrNameLst>
                                      </p:cBhvr>
                                      <p:tavLst>
                                        <p:tav tm="0">
                                          <p:val>
                                            <p:strVal val="#ppt_x"/>
                                          </p:val>
                                        </p:tav>
                                        <p:tav tm="100000">
                                          <p:val>
                                            <p:strVal val="#ppt_x"/>
                                          </p:val>
                                        </p:tav>
                                      </p:tavLst>
                                    </p:anim>
                                    <p:anim calcmode="lin" valueType="num">
                                      <p:cBhvr additive="base">
                                        <p:cTn id="19" dur="500" fill="hold"/>
                                        <p:tgtEl>
                                          <p:spTgt spid="26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62"/>
                                        </p:tgtEl>
                                        <p:attrNameLst>
                                          <p:attrName>style.visibility</p:attrName>
                                        </p:attrNameLst>
                                      </p:cBhvr>
                                      <p:to>
                                        <p:strVal val="visible"/>
                                      </p:to>
                                    </p:set>
                                    <p:anim calcmode="lin" valueType="num">
                                      <p:cBhvr additive="base">
                                        <p:cTn id="24" dur="500" fill="hold"/>
                                        <p:tgtEl>
                                          <p:spTgt spid="262"/>
                                        </p:tgtEl>
                                        <p:attrNameLst>
                                          <p:attrName>ppt_x</p:attrName>
                                        </p:attrNameLst>
                                      </p:cBhvr>
                                      <p:tavLst>
                                        <p:tav tm="0">
                                          <p:val>
                                            <p:strVal val="#ppt_x"/>
                                          </p:val>
                                        </p:tav>
                                        <p:tav tm="100000">
                                          <p:val>
                                            <p:strVal val="#ppt_x"/>
                                          </p:val>
                                        </p:tav>
                                      </p:tavLst>
                                    </p:anim>
                                    <p:anim calcmode="lin" valueType="num">
                                      <p:cBhvr additive="base">
                                        <p:cTn id="25" dur="500" fill="hold"/>
                                        <p:tgtEl>
                                          <p:spTgt spid="26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63"/>
                                        </p:tgtEl>
                                        <p:attrNameLst>
                                          <p:attrName>style.visibility</p:attrName>
                                        </p:attrNameLst>
                                      </p:cBhvr>
                                      <p:to>
                                        <p:strVal val="visible"/>
                                      </p:to>
                                    </p:set>
                                    <p:anim calcmode="lin" valueType="num">
                                      <p:cBhvr additive="base">
                                        <p:cTn id="30" dur="500" fill="hold"/>
                                        <p:tgtEl>
                                          <p:spTgt spid="263"/>
                                        </p:tgtEl>
                                        <p:attrNameLst>
                                          <p:attrName>ppt_x</p:attrName>
                                        </p:attrNameLst>
                                      </p:cBhvr>
                                      <p:tavLst>
                                        <p:tav tm="0">
                                          <p:val>
                                            <p:strVal val="#ppt_x"/>
                                          </p:val>
                                        </p:tav>
                                        <p:tav tm="100000">
                                          <p:val>
                                            <p:strVal val="#ppt_x"/>
                                          </p:val>
                                        </p:tav>
                                      </p:tavLst>
                                    </p:anim>
                                    <p:anim calcmode="lin" valueType="num">
                                      <p:cBhvr additive="base">
                                        <p:cTn id="31" dur="500" fill="hold"/>
                                        <p:tgtEl>
                                          <p:spTgt spid="26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64"/>
                                        </p:tgtEl>
                                        <p:attrNameLst>
                                          <p:attrName>style.visibility</p:attrName>
                                        </p:attrNameLst>
                                      </p:cBhvr>
                                      <p:to>
                                        <p:strVal val="visible"/>
                                      </p:to>
                                    </p:set>
                                    <p:anim calcmode="lin" valueType="num">
                                      <p:cBhvr additive="base">
                                        <p:cTn id="36" dur="500" fill="hold"/>
                                        <p:tgtEl>
                                          <p:spTgt spid="264"/>
                                        </p:tgtEl>
                                        <p:attrNameLst>
                                          <p:attrName>ppt_x</p:attrName>
                                        </p:attrNameLst>
                                      </p:cBhvr>
                                      <p:tavLst>
                                        <p:tav tm="0">
                                          <p:val>
                                            <p:strVal val="#ppt_x"/>
                                          </p:val>
                                        </p:tav>
                                        <p:tav tm="100000">
                                          <p:val>
                                            <p:strVal val="#ppt_x"/>
                                          </p:val>
                                        </p:tav>
                                      </p:tavLst>
                                    </p:anim>
                                    <p:anim calcmode="lin" valueType="num">
                                      <p:cBhvr additive="base">
                                        <p:cTn id="37" dur="500" fill="hold"/>
                                        <p:tgtEl>
                                          <p:spTgt spid="26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65"/>
                                        </p:tgtEl>
                                        <p:attrNameLst>
                                          <p:attrName>style.visibility</p:attrName>
                                        </p:attrNameLst>
                                      </p:cBhvr>
                                      <p:to>
                                        <p:strVal val="visible"/>
                                      </p:to>
                                    </p:set>
                                    <p:anim calcmode="lin" valueType="num">
                                      <p:cBhvr additive="base">
                                        <p:cTn id="42" dur="500" fill="hold"/>
                                        <p:tgtEl>
                                          <p:spTgt spid="265"/>
                                        </p:tgtEl>
                                        <p:attrNameLst>
                                          <p:attrName>ppt_x</p:attrName>
                                        </p:attrNameLst>
                                      </p:cBhvr>
                                      <p:tavLst>
                                        <p:tav tm="0">
                                          <p:val>
                                            <p:strVal val="#ppt_x"/>
                                          </p:val>
                                        </p:tav>
                                        <p:tav tm="100000">
                                          <p:val>
                                            <p:strVal val="#ppt_x"/>
                                          </p:val>
                                        </p:tav>
                                      </p:tavLst>
                                    </p:anim>
                                    <p:anim calcmode="lin" valueType="num">
                                      <p:cBhvr additive="base">
                                        <p:cTn id="43" dur="500" fill="hold"/>
                                        <p:tgtEl>
                                          <p:spTgt spid="2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 grpId="0" animBg="1"/>
      <p:bldP spid="261" grpId="0" animBg="1"/>
      <p:bldP spid="262" grpId="0" animBg="1"/>
      <p:bldP spid="263" grpId="0" animBg="1"/>
      <p:bldP spid="264" grpId="0" animBg="1"/>
      <p:bldP spid="265" grpId="0"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ontent Placeholder 2"/>
          <p:cNvSpPr txBox="1">
            <a:spLocks noGrp="1"/>
          </p:cNvSpPr>
          <p:nvPr>
            <p:ph type="body" sz="quarter" idx="1"/>
          </p:nvPr>
        </p:nvSpPr>
        <p:spPr>
          <a:xfrm>
            <a:off x="532919" y="1325550"/>
            <a:ext cx="8078164" cy="769173"/>
          </a:xfrm>
          <a:prstGeom prst="rect">
            <a:avLst/>
          </a:prstGeom>
        </p:spPr>
        <p:txBody>
          <a:bodyPr>
            <a:noAutofit/>
          </a:bodyPr>
          <a:lstStyle>
            <a:lvl1pPr>
              <a:lnSpc>
                <a:spcPct val="96000"/>
              </a:lnSpc>
              <a:defRPr>
                <a:latin typeface="Century Schoolbook"/>
                <a:ea typeface="Century Schoolbook"/>
                <a:cs typeface="Century Schoolbook"/>
                <a:sym typeface="Century Schoolbook"/>
              </a:defRPr>
            </a:lvl1pPr>
          </a:lstStyle>
          <a:p>
            <a:pPr>
              <a:defRPr>
                <a:effectLst/>
              </a:defRPr>
            </a:pPr>
            <a:r>
              <a:rPr sz="2400" dirty="0">
                <a:latin typeface="+mn-lt"/>
              </a:rPr>
              <a:t>Report</a:t>
            </a:r>
            <a:r>
              <a:rPr lang="en-US" sz="2400" dirty="0">
                <a:latin typeface="+mn-lt"/>
              </a:rPr>
              <a:t>s of PROBLEMS (</a:t>
            </a:r>
            <a:r>
              <a:rPr sz="2400" dirty="0">
                <a:latin typeface="+mn-lt"/>
              </a:rPr>
              <a:t>major injuries, significant building damage, and blocked access</a:t>
            </a:r>
            <a:r>
              <a:rPr lang="en-US" sz="2400" dirty="0">
                <a:latin typeface="+mn-lt"/>
              </a:rPr>
              <a:t>)</a:t>
            </a:r>
            <a:r>
              <a:rPr sz="2400" dirty="0">
                <a:latin typeface="+mn-lt"/>
              </a:rPr>
              <a:t> always go </a:t>
            </a:r>
            <a:r>
              <a:rPr lang="en-US" sz="2400" dirty="0">
                <a:latin typeface="+mn-lt"/>
              </a:rPr>
              <a:t>before OK reports</a:t>
            </a:r>
            <a:endParaRPr sz="2400" dirty="0">
              <a:latin typeface="+mn-lt"/>
            </a:endParaRPr>
          </a:p>
        </p:txBody>
      </p:sp>
      <p:sp>
        <p:nvSpPr>
          <p:cNvPr id="269" name="TextBox 3"/>
          <p:cNvSpPr txBox="1"/>
          <p:nvPr/>
        </p:nvSpPr>
        <p:spPr>
          <a:xfrm>
            <a:off x="574828" y="2151787"/>
            <a:ext cx="8104477" cy="830997"/>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85750" indent="-285750">
              <a:buSzPct val="100000"/>
              <a:buFont typeface="Arial"/>
              <a:buChar char="•"/>
              <a:defRPr sz="2000">
                <a:latin typeface="Century Schoolbook"/>
                <a:ea typeface="Century Schoolbook"/>
                <a:cs typeface="Century Schoolbook"/>
                <a:sym typeface="Century Schoolbook"/>
              </a:defRPr>
            </a:pPr>
            <a:r>
              <a:rPr sz="2400" dirty="0">
                <a:latin typeface="Calibri" panose="020F0502020204030204" pitchFamily="34" charset="0"/>
                <a:cs typeface="Calibri" panose="020F0502020204030204" pitchFamily="34" charset="0"/>
              </a:rPr>
              <a:t>We share a common radio channel. Two people can’t talk at the same time. One person, </a:t>
            </a:r>
            <a:r>
              <a:rPr sz="2400" b="1" dirty="0">
                <a:latin typeface="Calibri" panose="020F0502020204030204" pitchFamily="34" charset="0"/>
                <a:cs typeface="Calibri" panose="020F0502020204030204" pitchFamily="34" charset="0"/>
              </a:rPr>
              <a:t>Control, </a:t>
            </a:r>
            <a:r>
              <a:rPr sz="2400" dirty="0">
                <a:latin typeface="Calibri" panose="020F0502020204030204" pitchFamily="34" charset="0"/>
                <a:cs typeface="Calibri" panose="020F0502020204030204" pitchFamily="34" charset="0"/>
              </a:rPr>
              <a:t>directs who </a:t>
            </a:r>
            <a:r>
              <a:rPr lang="en-US" sz="2400" dirty="0">
                <a:latin typeface="Calibri" panose="020F0502020204030204" pitchFamily="34" charset="0"/>
                <a:cs typeface="Calibri" panose="020F0502020204030204" pitchFamily="34" charset="0"/>
              </a:rPr>
              <a:t>speaks first</a:t>
            </a:r>
            <a:endParaRPr sz="2400" dirty="0">
              <a:latin typeface="Calibri" panose="020F0502020204030204" pitchFamily="34" charset="0"/>
              <a:cs typeface="Calibri" panose="020F0502020204030204" pitchFamily="34" charset="0"/>
            </a:endParaRPr>
          </a:p>
        </p:txBody>
      </p:sp>
      <p:sp>
        <p:nvSpPr>
          <p:cNvPr id="270" name="TextBox 4"/>
          <p:cNvSpPr txBox="1"/>
          <p:nvPr/>
        </p:nvSpPr>
        <p:spPr>
          <a:xfrm>
            <a:off x="574828" y="3150467"/>
            <a:ext cx="8036254" cy="1200329"/>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85750" indent="-285750">
              <a:buSzPct val="100000"/>
              <a:buFont typeface="Arial"/>
              <a:buChar char="•"/>
              <a:defRPr sz="2000">
                <a:latin typeface="Century Schoolbook"/>
                <a:ea typeface="Century Schoolbook"/>
                <a:cs typeface="Century Schoolbook"/>
                <a:sym typeface="Century Schoolbook"/>
              </a:defRPr>
            </a:pPr>
            <a:r>
              <a:rPr lang="en-US" sz="2400" dirty="0">
                <a:latin typeface="Calibri" panose="020F0502020204030204" pitchFamily="34" charset="0"/>
                <a:cs typeface="Calibri" panose="020F0502020204030204" pitchFamily="34" charset="0"/>
              </a:rPr>
              <a:t>To initiate communication, we contact Control, “Control, this is Amy Oakmont Drive Entry X”. Control responds with “Go ahead </a:t>
            </a:r>
            <a:r>
              <a:rPr lang="en-US" sz="2400" u="sng" dirty="0">
                <a:latin typeface="Calibri" panose="020F0502020204030204" pitchFamily="34" charset="0"/>
                <a:cs typeface="Calibri" panose="020F0502020204030204" pitchFamily="34" charset="0"/>
              </a:rPr>
              <a:t>Amy</a:t>
            </a:r>
            <a:r>
              <a:rPr lang="en-US" sz="2400" dirty="0">
                <a:latin typeface="Calibri" panose="020F0502020204030204" pitchFamily="34" charset="0"/>
                <a:cs typeface="Calibri" panose="020F0502020204030204" pitchFamily="34" charset="0"/>
              </a:rPr>
              <a:t>,” or “Stand by….,”</a:t>
            </a:r>
            <a:endParaRPr sz="2400" dirty="0">
              <a:latin typeface="Calibri" panose="020F0502020204030204" pitchFamily="34" charset="0"/>
              <a:cs typeface="Calibri" panose="020F0502020204030204" pitchFamily="34" charset="0"/>
            </a:endParaRPr>
          </a:p>
        </p:txBody>
      </p:sp>
      <p:sp>
        <p:nvSpPr>
          <p:cNvPr id="271" name="TextBox 5"/>
          <p:cNvSpPr txBox="1"/>
          <p:nvPr/>
        </p:nvSpPr>
        <p:spPr>
          <a:xfrm>
            <a:off x="532917" y="4454290"/>
            <a:ext cx="8036253" cy="1569660"/>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marL="285750" indent="-285750">
              <a:buSzPct val="100000"/>
              <a:buFont typeface="Arial"/>
              <a:buChar char="•"/>
              <a:defRPr sz="2000">
                <a:latin typeface="Century Schoolbook"/>
                <a:ea typeface="Century Schoolbook"/>
                <a:cs typeface="Century Schoolbook"/>
                <a:sym typeface="Century Schoolbook"/>
              </a:defRPr>
            </a:pPr>
            <a:r>
              <a:rPr sz="2400" dirty="0">
                <a:latin typeface="Calibri" panose="020F0502020204030204" pitchFamily="34" charset="0"/>
                <a:cs typeface="Calibri" panose="020F0502020204030204" pitchFamily="34" charset="0"/>
              </a:rPr>
              <a:t>While communicating, we frequently use “</a:t>
            </a:r>
            <a:r>
              <a:rPr sz="2400" b="1" dirty="0">
                <a:latin typeface="Calibri" panose="020F0502020204030204" pitchFamily="34" charset="0"/>
                <a:cs typeface="Calibri" panose="020F0502020204030204" pitchFamily="34" charset="0"/>
              </a:rPr>
              <a:t>Copy” </a:t>
            </a:r>
            <a:r>
              <a:rPr sz="2400" dirty="0">
                <a:latin typeface="Calibri" panose="020F0502020204030204" pitchFamily="34" charset="0"/>
                <a:cs typeface="Calibri" panose="020F0502020204030204" pitchFamily="34" charset="0"/>
              </a:rPr>
              <a:t>to acknowledge, “</a:t>
            </a:r>
            <a:r>
              <a:rPr sz="2400" b="1" dirty="0">
                <a:latin typeface="Calibri" panose="020F0502020204030204" pitchFamily="34" charset="0"/>
                <a:cs typeface="Calibri" panose="020F0502020204030204" pitchFamily="34" charset="0"/>
              </a:rPr>
              <a:t>Repeat” </a:t>
            </a:r>
            <a:r>
              <a:rPr sz="2400" dirty="0">
                <a:latin typeface="Calibri" panose="020F0502020204030204" pitchFamily="34" charset="0"/>
                <a:cs typeface="Calibri" panose="020F0502020204030204" pitchFamily="34" charset="0"/>
              </a:rPr>
              <a:t>to request say again, “</a:t>
            </a:r>
            <a:r>
              <a:rPr sz="2400" b="1" dirty="0">
                <a:latin typeface="Calibri" panose="020F0502020204030204" pitchFamily="34" charset="0"/>
                <a:cs typeface="Calibri" panose="020F0502020204030204" pitchFamily="34" charset="0"/>
              </a:rPr>
              <a:t>Over” </a:t>
            </a:r>
            <a:r>
              <a:rPr sz="2400" dirty="0">
                <a:latin typeface="Calibri" panose="020F0502020204030204" pitchFamily="34" charset="0"/>
                <a:cs typeface="Calibri" panose="020F0502020204030204" pitchFamily="34" charset="0"/>
              </a:rPr>
              <a:t>a</a:t>
            </a:r>
            <a:r>
              <a:rPr lang="en-US" sz="2400" dirty="0">
                <a:latin typeface="Calibri" panose="020F0502020204030204" pitchFamily="34" charset="0"/>
                <a:cs typeface="Calibri" panose="020F0502020204030204" pitchFamily="34" charset="0"/>
              </a:rPr>
              <a:t>fter each transmission and “</a:t>
            </a:r>
            <a:r>
              <a:rPr lang="en-US" sz="2400" b="1" dirty="0">
                <a:latin typeface="Calibri" panose="020F0502020204030204" pitchFamily="34" charset="0"/>
                <a:cs typeface="Calibri" panose="020F0502020204030204" pitchFamily="34" charset="0"/>
              </a:rPr>
              <a:t>Clear</a:t>
            </a:r>
            <a:r>
              <a:rPr lang="en-US" sz="2400" dirty="0">
                <a:latin typeface="Calibri" panose="020F0502020204030204" pitchFamily="34" charset="0"/>
                <a:cs typeface="Calibri" panose="020F0502020204030204" pitchFamily="34" charset="0"/>
              </a:rPr>
              <a:t>” to end this report. (The FRS operator keeps her/his radio on)</a:t>
            </a:r>
            <a:endParaRPr sz="2400" dirty="0">
              <a:latin typeface="Calibri" panose="020F0502020204030204" pitchFamily="34" charset="0"/>
              <a:cs typeface="Calibri" panose="020F0502020204030204" pitchFamily="34" charset="0"/>
            </a:endParaRPr>
          </a:p>
        </p:txBody>
      </p:sp>
      <p:sp>
        <p:nvSpPr>
          <p:cNvPr id="10" name="Title 1">
            <a:extLst>
              <a:ext uri="{FF2B5EF4-FFF2-40B4-BE49-F238E27FC236}">
                <a16:creationId xmlns="" xmlns:a16="http://schemas.microsoft.com/office/drawing/2014/main" id="{89B52FEB-992F-4E5D-AD4D-5C270EC66FB7}"/>
              </a:ext>
            </a:extLst>
          </p:cNvPr>
          <p:cNvSpPr txBox="1">
            <a:spLocks/>
          </p:cNvSpPr>
          <p:nvPr/>
        </p:nvSpPr>
        <p:spPr>
          <a:xfrm>
            <a:off x="1214893" y="266555"/>
            <a:ext cx="6714214" cy="769173"/>
          </a:xfrm>
          <a:prstGeom prst="rect">
            <a:avLst/>
          </a:prstGeom>
          <a:ln w="28575">
            <a:noFill/>
            <a:round/>
          </a:ln>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Century Schoolbook"/>
                <a:ea typeface="Century Schoolbook"/>
                <a:cs typeface="Century Schoolbook"/>
                <a:sym typeface="Century Schoolbook"/>
              </a:defRPr>
            </a:lvl1pPr>
          </a:lstStyle>
          <a:p>
            <a:r>
              <a:rPr lang="en-US" sz="4000" dirty="0">
                <a:latin typeface="+mj-lt"/>
                <a:cs typeface="Calibri" panose="020F0502020204030204" pitchFamily="34" charset="0"/>
              </a:rPr>
              <a:t>Wireless Radio Etiquette</a:t>
            </a:r>
          </a:p>
        </p:txBody>
      </p:sp>
      <p:sp>
        <p:nvSpPr>
          <p:cNvPr id="5" name="Slide Number Placeholder 4">
            <a:extLst>
              <a:ext uri="{FF2B5EF4-FFF2-40B4-BE49-F238E27FC236}">
                <a16:creationId xmlns="" xmlns:a16="http://schemas.microsoft.com/office/drawing/2014/main" id="{4E61F7E5-EF67-4179-95E6-E616398506F8}"/>
              </a:ext>
            </a:extLst>
          </p:cNvPr>
          <p:cNvSpPr>
            <a:spLocks noGrp="1"/>
          </p:cNvSpPr>
          <p:nvPr>
            <p:ph type="sldNum" sz="quarter" idx="12"/>
          </p:nvPr>
        </p:nvSpPr>
        <p:spPr/>
        <p:txBody>
          <a:bodyPr/>
          <a:lstStyle/>
          <a:p>
            <a:fld id="{0708AD34-7F23-7D4C-8985-F955F4ADD797}" type="slidenum">
              <a:rPr lang="en-US" smtClean="0"/>
              <a:t>15</a:t>
            </a:fld>
            <a:endParaRPr lang="en-US"/>
          </a:p>
        </p:txBody>
      </p:sp>
    </p:spTree>
    <p:extLst>
      <p:ext uri="{BB962C8B-B14F-4D97-AF65-F5344CB8AC3E}">
        <p14:creationId xmlns:p14="http://schemas.microsoft.com/office/powerpoint/2010/main" val="771019109"/>
      </p:ext>
    </p:extLst>
  </p:cSld>
  <p:clrMapOvr>
    <a:masterClrMapping/>
  </p:clrMapOvr>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p:tmAbs val="0"/>
                                  </p:iterate>
                                  <p:childTnLst>
                                    <p:set>
                                      <p:cBhvr>
                                        <p:cTn id="6" fill="hold"/>
                                        <p:tgtEl>
                                          <p:spTgt spid="268">
                                            <p:bg/>
                                          </p:spTgt>
                                        </p:tgtEl>
                                        <p:attrNameLst>
                                          <p:attrName>style.visibility</p:attrName>
                                        </p:attrNameLst>
                                      </p:cBhvr>
                                      <p:to>
                                        <p:strVal val="visible"/>
                                      </p:to>
                                    </p:set>
                                    <p:anim calcmode="lin" valueType="num">
                                      <p:cBhvr>
                                        <p:cTn id="7" dur="500" fill="hold"/>
                                        <p:tgtEl>
                                          <p:spTgt spid="268">
                                            <p:bg/>
                                          </p:spTgt>
                                        </p:tgtEl>
                                        <p:attrNameLst>
                                          <p:attrName>ppt_x</p:attrName>
                                        </p:attrNameLst>
                                      </p:cBhvr>
                                      <p:tavLst>
                                        <p:tav tm="0">
                                          <p:val>
                                            <p:strVal val="#ppt_x"/>
                                          </p:val>
                                        </p:tav>
                                        <p:tav tm="100000">
                                          <p:val>
                                            <p:strVal val="#ppt_x"/>
                                          </p:val>
                                        </p:tav>
                                      </p:tavLst>
                                    </p:anim>
                                    <p:anim calcmode="lin" valueType="num">
                                      <p:cBhvr>
                                        <p:cTn id="8" dur="500" fill="hold"/>
                                        <p:tgtEl>
                                          <p:spTgt spid="26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iterate>
                                    <p:tmAbs val="0"/>
                                  </p:iterate>
                                  <p:childTnLst>
                                    <p:set>
                                      <p:cBhvr>
                                        <p:cTn id="10" fill="hold"/>
                                        <p:tgtEl>
                                          <p:spTgt spid="268">
                                            <p:txEl>
                                              <p:pRg st="0" end="0"/>
                                            </p:txEl>
                                          </p:spTgt>
                                        </p:tgtEl>
                                        <p:attrNameLst>
                                          <p:attrName>style.visibility</p:attrName>
                                        </p:attrNameLst>
                                      </p:cBhvr>
                                      <p:to>
                                        <p:strVal val="visible"/>
                                      </p:to>
                                    </p:set>
                                    <p:anim calcmode="lin" valueType="num">
                                      <p:cBhvr>
                                        <p:cTn id="11" dur="500" fill="hold"/>
                                        <p:tgtEl>
                                          <p:spTgt spid="26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2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iterate>
                                    <p:tmAbs val="0"/>
                                  </p:iterate>
                                  <p:childTnLst>
                                    <p:set>
                                      <p:cBhvr>
                                        <p:cTn id="16" fill="hold"/>
                                        <p:tgtEl>
                                          <p:spTgt spid="269"/>
                                        </p:tgtEl>
                                        <p:attrNameLst>
                                          <p:attrName>style.visibility</p:attrName>
                                        </p:attrNameLst>
                                      </p:cBhvr>
                                      <p:to>
                                        <p:strVal val="visible"/>
                                      </p:to>
                                    </p:set>
                                    <p:anim calcmode="lin" valueType="num">
                                      <p:cBhvr>
                                        <p:cTn id="17" dur="500" fill="hold"/>
                                        <p:tgtEl>
                                          <p:spTgt spid="269"/>
                                        </p:tgtEl>
                                        <p:attrNameLst>
                                          <p:attrName>ppt_x</p:attrName>
                                        </p:attrNameLst>
                                      </p:cBhvr>
                                      <p:tavLst>
                                        <p:tav tm="0">
                                          <p:val>
                                            <p:strVal val="#ppt_x"/>
                                          </p:val>
                                        </p:tav>
                                        <p:tav tm="100000">
                                          <p:val>
                                            <p:strVal val="#ppt_x"/>
                                          </p:val>
                                        </p:tav>
                                      </p:tavLst>
                                    </p:anim>
                                    <p:anim calcmode="lin" valueType="num">
                                      <p:cBhvr>
                                        <p:cTn id="18" dur="500" fill="hold"/>
                                        <p:tgtEl>
                                          <p:spTgt spid="26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iterate>
                                    <p:tmAbs val="0"/>
                                  </p:iterate>
                                  <p:childTnLst>
                                    <p:set>
                                      <p:cBhvr>
                                        <p:cTn id="22" fill="hold"/>
                                        <p:tgtEl>
                                          <p:spTgt spid="270"/>
                                        </p:tgtEl>
                                        <p:attrNameLst>
                                          <p:attrName>style.visibility</p:attrName>
                                        </p:attrNameLst>
                                      </p:cBhvr>
                                      <p:to>
                                        <p:strVal val="visible"/>
                                      </p:to>
                                    </p:set>
                                    <p:anim calcmode="lin" valueType="num">
                                      <p:cBhvr>
                                        <p:cTn id="23" dur="500" fill="hold"/>
                                        <p:tgtEl>
                                          <p:spTgt spid="270"/>
                                        </p:tgtEl>
                                        <p:attrNameLst>
                                          <p:attrName>ppt_x</p:attrName>
                                        </p:attrNameLst>
                                      </p:cBhvr>
                                      <p:tavLst>
                                        <p:tav tm="0">
                                          <p:val>
                                            <p:strVal val="#ppt_x"/>
                                          </p:val>
                                        </p:tav>
                                        <p:tav tm="100000">
                                          <p:val>
                                            <p:strVal val="#ppt_x"/>
                                          </p:val>
                                        </p:tav>
                                      </p:tavLst>
                                    </p:anim>
                                    <p:anim calcmode="lin" valueType="num">
                                      <p:cBhvr>
                                        <p:cTn id="24" dur="500" fill="hold"/>
                                        <p:tgtEl>
                                          <p:spTgt spid="27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iterate>
                                    <p:tmAbs val="0"/>
                                  </p:iterate>
                                  <p:childTnLst>
                                    <p:set>
                                      <p:cBhvr>
                                        <p:cTn id="28" fill="hold"/>
                                        <p:tgtEl>
                                          <p:spTgt spid="271"/>
                                        </p:tgtEl>
                                        <p:attrNameLst>
                                          <p:attrName>style.visibility</p:attrName>
                                        </p:attrNameLst>
                                      </p:cBhvr>
                                      <p:to>
                                        <p:strVal val="visible"/>
                                      </p:to>
                                    </p:set>
                                    <p:anim calcmode="lin" valueType="num">
                                      <p:cBhvr>
                                        <p:cTn id="29" dur="500" fill="hold"/>
                                        <p:tgtEl>
                                          <p:spTgt spid="271"/>
                                        </p:tgtEl>
                                        <p:attrNameLst>
                                          <p:attrName>ppt_x</p:attrName>
                                        </p:attrNameLst>
                                      </p:cBhvr>
                                      <p:tavLst>
                                        <p:tav tm="0">
                                          <p:val>
                                            <p:strVal val="#ppt_x"/>
                                          </p:val>
                                        </p:tav>
                                        <p:tav tm="100000">
                                          <p:val>
                                            <p:strVal val="#ppt_x"/>
                                          </p:val>
                                        </p:tav>
                                      </p:tavLst>
                                    </p:anim>
                                    <p:anim calcmode="lin" valueType="num">
                                      <p:cBhvr>
                                        <p:cTn id="30" dur="500" fill="hold"/>
                                        <p:tgtEl>
                                          <p:spTgt spid="2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 grpId="0" build="p" animBg="1" advAuto="0"/>
      <p:bldP spid="269" grpId="0" animBg="1" advAuto="0"/>
      <p:bldP spid="270" grpId="0" animBg="1" advAuto="0"/>
      <p:bldP spid="271" grpId="0"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Want</a:t>
            </a:r>
            <a:r>
              <a:rPr lang="en-US" dirty="0"/>
              <a:t> to Help Out?</a:t>
            </a:r>
          </a:p>
        </p:txBody>
      </p:sp>
      <p:sp>
        <p:nvSpPr>
          <p:cNvPr id="3" name="Content Placeholder 2"/>
          <p:cNvSpPr>
            <a:spLocks noGrp="1"/>
          </p:cNvSpPr>
          <p:nvPr>
            <p:ph idx="1"/>
          </p:nvPr>
        </p:nvSpPr>
        <p:spPr/>
        <p:txBody>
          <a:bodyPr>
            <a:normAutofit fontScale="92500" lnSpcReduction="20000"/>
          </a:bodyPr>
          <a:lstStyle/>
          <a:p>
            <a:r>
              <a:rPr lang="en-US" dirty="0"/>
              <a:t>Become an FRS radio </a:t>
            </a:r>
            <a:r>
              <a:rPr lang="en-US" dirty="0" smtClean="0"/>
              <a:t>operator and/or EPO coordinator or assistant</a:t>
            </a:r>
            <a:endParaRPr lang="en-US" dirty="0"/>
          </a:p>
          <a:p>
            <a:r>
              <a:rPr lang="en-US" dirty="0"/>
              <a:t>Stay on for the full 30 minutes on Saturday EPO networking sessions</a:t>
            </a:r>
          </a:p>
          <a:p>
            <a:r>
              <a:rPr lang="en-US" dirty="0"/>
              <a:t>Relay if a caller is not being heard by the Net Control Operator (NCO)</a:t>
            </a:r>
          </a:p>
          <a:p>
            <a:r>
              <a:rPr lang="en-US" dirty="0"/>
              <a:t>Get trained as the NCO so you can step in if needed</a:t>
            </a:r>
          </a:p>
          <a:p>
            <a:r>
              <a:rPr lang="en-US" dirty="0"/>
              <a:t>Participate in future EPO/CERT training/drills about how to report PROBLEM situations</a:t>
            </a:r>
          </a:p>
          <a:p>
            <a:endParaRPr lang="en-US" dirty="0"/>
          </a:p>
        </p:txBody>
      </p:sp>
      <p:sp>
        <p:nvSpPr>
          <p:cNvPr id="4" name="Slide Number Placeholder 3">
            <a:extLst>
              <a:ext uri="{FF2B5EF4-FFF2-40B4-BE49-F238E27FC236}">
                <a16:creationId xmlns="" xmlns:a16="http://schemas.microsoft.com/office/drawing/2014/main" id="{3771DFCA-1CE7-4C3E-A0E9-4F77A754E891}"/>
              </a:ext>
            </a:extLst>
          </p:cNvPr>
          <p:cNvSpPr>
            <a:spLocks noGrp="1"/>
          </p:cNvSpPr>
          <p:nvPr>
            <p:ph type="sldNum" sz="quarter" idx="12"/>
          </p:nvPr>
        </p:nvSpPr>
        <p:spPr/>
        <p:txBody>
          <a:bodyPr/>
          <a:lstStyle/>
          <a:p>
            <a:fld id="{0708AD34-7F23-7D4C-8985-F955F4ADD797}" type="slidenum">
              <a:rPr lang="en-US" smtClean="0"/>
              <a:t>16</a:t>
            </a:fld>
            <a:endParaRPr lang="en-US"/>
          </a:p>
        </p:txBody>
      </p:sp>
    </p:spTree>
    <p:extLst>
      <p:ext uri="{BB962C8B-B14F-4D97-AF65-F5344CB8AC3E}">
        <p14:creationId xmlns:p14="http://schemas.microsoft.com/office/powerpoint/2010/main" val="17639132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FRS Training?</a:t>
            </a:r>
            <a:endParaRPr lang="en-US" dirty="0"/>
          </a:p>
        </p:txBody>
      </p:sp>
      <p:sp>
        <p:nvSpPr>
          <p:cNvPr id="3" name="Content Placeholder 2"/>
          <p:cNvSpPr>
            <a:spLocks noGrp="1"/>
          </p:cNvSpPr>
          <p:nvPr>
            <p:ph idx="1"/>
          </p:nvPr>
        </p:nvSpPr>
        <p:spPr/>
        <p:txBody>
          <a:bodyPr/>
          <a:lstStyle/>
          <a:p>
            <a:r>
              <a:rPr lang="en-US" dirty="0" smtClean="0"/>
              <a:t>Contact </a:t>
            </a:r>
            <a:r>
              <a:rPr lang="en-US" dirty="0" err="1" smtClean="0"/>
              <a:t>Amal</a:t>
            </a:r>
            <a:r>
              <a:rPr lang="en-US" dirty="0" smtClean="0"/>
              <a:t> and Christine at </a:t>
            </a:r>
            <a:r>
              <a:rPr lang="en-US" dirty="0" smtClean="0">
                <a:hlinkClick r:id="rId2"/>
              </a:rPr>
              <a:t>epocomms@gmail.com</a:t>
            </a:r>
            <a:r>
              <a:rPr lang="en-US" dirty="0" smtClean="0"/>
              <a:t> to set up a session </a:t>
            </a:r>
          </a:p>
          <a:p>
            <a:r>
              <a:rPr lang="en-US" dirty="0" smtClean="0"/>
              <a:t>Make sure that you are an EPO member so you get announcements about future training sessions on the FRS radios</a:t>
            </a:r>
          </a:p>
          <a:p>
            <a:r>
              <a:rPr lang="en-US" dirty="0" smtClean="0"/>
              <a:t>Join drills with CERT once they are up and running, and we can gather together</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0708AD34-7F23-7D4C-8985-F955F4ADD797}" type="slidenum">
              <a:rPr lang="en-US" smtClean="0"/>
              <a:t>17</a:t>
            </a:fld>
            <a:endParaRPr lang="en-US"/>
          </a:p>
        </p:txBody>
      </p:sp>
    </p:spTree>
    <p:extLst>
      <p:ext uri="{BB962C8B-B14F-4D97-AF65-F5344CB8AC3E}">
        <p14:creationId xmlns:p14="http://schemas.microsoft.com/office/powerpoint/2010/main" val="4952673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6238"/>
            <a:ext cx="8229600" cy="1143000"/>
          </a:xfrm>
        </p:spPr>
        <p:txBody>
          <a:bodyPr>
            <a:noAutofit/>
          </a:bodyPr>
          <a:lstStyle/>
          <a:p>
            <a:r>
              <a:rPr lang="en-US" sz="4000" dirty="0"/>
              <a:t>Thank You for Volunteering</a:t>
            </a:r>
            <a:br>
              <a:rPr lang="en-US" sz="4000" dirty="0"/>
            </a:br>
            <a:r>
              <a:rPr lang="en-US" sz="4000" dirty="0"/>
              <a:t>as an FRS Operator!</a:t>
            </a:r>
          </a:p>
        </p:txBody>
      </p:sp>
      <p:sp>
        <p:nvSpPr>
          <p:cNvPr id="3" name="Content Placeholder 2"/>
          <p:cNvSpPr>
            <a:spLocks noGrp="1"/>
          </p:cNvSpPr>
          <p:nvPr>
            <p:ph idx="1"/>
          </p:nvPr>
        </p:nvSpPr>
        <p:spPr>
          <a:xfrm>
            <a:off x="457200" y="1735110"/>
            <a:ext cx="8229600" cy="4525963"/>
          </a:xfrm>
        </p:spPr>
        <p:txBody>
          <a:bodyPr>
            <a:normAutofit/>
          </a:bodyPr>
          <a:lstStyle/>
          <a:p>
            <a:pPr marL="0" indent="0">
              <a:buNone/>
            </a:pPr>
            <a:r>
              <a:rPr lang="en-US" dirty="0"/>
              <a:t>Thanks to John Trinterud and Steve </a:t>
            </a:r>
            <a:r>
              <a:rPr lang="en-US" dirty="0" err="1"/>
              <a:t>Adza</a:t>
            </a:r>
            <a:r>
              <a:rPr lang="en-US" dirty="0"/>
              <a:t> for establishing the FRS radio networks here in Rossmoor and for their long years of stellar service</a:t>
            </a:r>
          </a:p>
          <a:p>
            <a:pPr marL="0" indent="0">
              <a:buNone/>
            </a:pPr>
            <a:endParaRPr lang="en-US" sz="2400" dirty="0"/>
          </a:p>
          <a:p>
            <a:pPr marL="0" indent="0">
              <a:buNone/>
            </a:pPr>
            <a:r>
              <a:rPr lang="en-US" dirty="0"/>
              <a:t>Thanks to Al Kadosh and Tori Maxfield for some of these slides, and Harris Greenberg for his finishing touches</a:t>
            </a:r>
          </a:p>
        </p:txBody>
      </p:sp>
      <p:sp>
        <p:nvSpPr>
          <p:cNvPr id="4" name="Slide Number Placeholder 3">
            <a:extLst>
              <a:ext uri="{FF2B5EF4-FFF2-40B4-BE49-F238E27FC236}">
                <a16:creationId xmlns="" xmlns:a16="http://schemas.microsoft.com/office/drawing/2014/main" id="{DCF98EE3-8F41-4BB2-AC01-6EB02777F46E}"/>
              </a:ext>
            </a:extLst>
          </p:cNvPr>
          <p:cNvSpPr>
            <a:spLocks noGrp="1"/>
          </p:cNvSpPr>
          <p:nvPr>
            <p:ph type="sldNum" sz="quarter" idx="12"/>
          </p:nvPr>
        </p:nvSpPr>
        <p:spPr/>
        <p:txBody>
          <a:bodyPr/>
          <a:lstStyle/>
          <a:p>
            <a:fld id="{0708AD34-7F23-7D4C-8985-F955F4ADD797}" type="slidenum">
              <a:rPr lang="en-US" smtClean="0"/>
              <a:t>18</a:t>
            </a:fld>
            <a:endParaRPr lang="en-US"/>
          </a:p>
        </p:txBody>
      </p:sp>
    </p:spTree>
    <p:extLst>
      <p:ext uri="{BB962C8B-B14F-4D97-AF65-F5344CB8AC3E}">
        <p14:creationId xmlns:p14="http://schemas.microsoft.com/office/powerpoint/2010/main" val="33289703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Become an FRS Operator?</a:t>
            </a:r>
          </a:p>
        </p:txBody>
      </p:sp>
      <p:sp>
        <p:nvSpPr>
          <p:cNvPr id="3" name="Content Placeholder 2"/>
          <p:cNvSpPr>
            <a:spLocks noGrp="1"/>
          </p:cNvSpPr>
          <p:nvPr>
            <p:ph idx="1"/>
          </p:nvPr>
        </p:nvSpPr>
        <p:spPr/>
        <p:txBody>
          <a:bodyPr/>
          <a:lstStyle/>
          <a:p>
            <a:r>
              <a:rPr lang="en-US" dirty="0"/>
              <a:t>To help yourself and your neighbors during an emergency</a:t>
            </a:r>
          </a:p>
          <a:p>
            <a:r>
              <a:rPr lang="en-US" dirty="0"/>
              <a:t>To report on the status of your entry/street following a disaster/emergency</a:t>
            </a:r>
          </a:p>
          <a:p>
            <a:r>
              <a:rPr lang="en-US" dirty="0"/>
              <a:t>To provide a way to reach professional first responders if 911 is overwhelmed and cell phone towers are down</a:t>
            </a:r>
          </a:p>
          <a:p>
            <a:endParaRPr lang="en-US" dirty="0"/>
          </a:p>
        </p:txBody>
      </p:sp>
      <p:sp>
        <p:nvSpPr>
          <p:cNvPr id="4" name="Slide Number Placeholder 3">
            <a:extLst>
              <a:ext uri="{FF2B5EF4-FFF2-40B4-BE49-F238E27FC236}">
                <a16:creationId xmlns="" xmlns:a16="http://schemas.microsoft.com/office/drawing/2014/main" id="{AE4EEF7A-305F-4FC8-BC5A-AD540B51BDBB}"/>
              </a:ext>
            </a:extLst>
          </p:cNvPr>
          <p:cNvSpPr>
            <a:spLocks noGrp="1"/>
          </p:cNvSpPr>
          <p:nvPr>
            <p:ph type="sldNum" sz="quarter" idx="12"/>
          </p:nvPr>
        </p:nvSpPr>
        <p:spPr/>
        <p:txBody>
          <a:bodyPr/>
          <a:lstStyle/>
          <a:p>
            <a:fld id="{0708AD34-7F23-7D4C-8985-F955F4ADD797}" type="slidenum">
              <a:rPr lang="en-US" smtClean="0"/>
              <a:t>2</a:t>
            </a:fld>
            <a:endParaRPr lang="en-US"/>
          </a:p>
        </p:txBody>
      </p:sp>
    </p:spTree>
    <p:extLst>
      <p:ext uri="{BB962C8B-B14F-4D97-AF65-F5344CB8AC3E}">
        <p14:creationId xmlns:p14="http://schemas.microsoft.com/office/powerpoint/2010/main" val="42567342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Spend 30 Minutes Networking</a:t>
            </a:r>
            <a:br>
              <a:rPr lang="en-US" dirty="0"/>
            </a:br>
            <a:r>
              <a:rPr lang="en-US" dirty="0"/>
              <a:t>on Saturdays?</a:t>
            </a:r>
          </a:p>
        </p:txBody>
      </p:sp>
      <p:sp>
        <p:nvSpPr>
          <p:cNvPr id="3" name="Content Placeholder 2"/>
          <p:cNvSpPr>
            <a:spLocks noGrp="1"/>
          </p:cNvSpPr>
          <p:nvPr>
            <p:ph idx="1"/>
          </p:nvPr>
        </p:nvSpPr>
        <p:spPr/>
        <p:txBody>
          <a:bodyPr>
            <a:normAutofit fontScale="92500" lnSpcReduction="10000"/>
          </a:bodyPr>
          <a:lstStyle/>
          <a:p>
            <a:r>
              <a:rPr lang="en-US" dirty="0"/>
              <a:t>Familiarity</a:t>
            </a:r>
          </a:p>
          <a:p>
            <a:pPr lvl="1"/>
            <a:r>
              <a:rPr lang="en-US" dirty="0"/>
              <a:t>With your FRS radio and how to use it on the network</a:t>
            </a:r>
          </a:p>
          <a:p>
            <a:pPr lvl="1"/>
            <a:r>
              <a:rPr lang="en-US" dirty="0"/>
              <a:t>With the voices of your neighbors</a:t>
            </a:r>
          </a:p>
          <a:p>
            <a:r>
              <a:rPr lang="en-US" dirty="0"/>
              <a:t>Practice</a:t>
            </a:r>
          </a:p>
          <a:p>
            <a:pPr lvl="1"/>
            <a:r>
              <a:rPr lang="en-US" dirty="0"/>
              <a:t>Sharing the network with other FRS operators</a:t>
            </a:r>
          </a:p>
          <a:p>
            <a:pPr lvl="1"/>
            <a:r>
              <a:rPr lang="en-US" dirty="0"/>
              <a:t>Following instructions from the Net Control Operator (NCO)</a:t>
            </a:r>
          </a:p>
          <a:p>
            <a:pPr lvl="1"/>
            <a:r>
              <a:rPr lang="en-US" dirty="0"/>
              <a:t>Using your personal identifier: first name, street, entry (or no entry)</a:t>
            </a:r>
          </a:p>
          <a:p>
            <a:pPr lvl="1"/>
            <a:r>
              <a:rPr lang="en-US" dirty="0"/>
              <a:t>Finding the best location to call from</a:t>
            </a:r>
          </a:p>
          <a:p>
            <a:endParaRPr lang="en-US" dirty="0"/>
          </a:p>
        </p:txBody>
      </p:sp>
      <p:sp>
        <p:nvSpPr>
          <p:cNvPr id="4" name="Slide Number Placeholder 3">
            <a:extLst>
              <a:ext uri="{FF2B5EF4-FFF2-40B4-BE49-F238E27FC236}">
                <a16:creationId xmlns="" xmlns:a16="http://schemas.microsoft.com/office/drawing/2014/main" id="{681C4838-88D9-4478-B463-F1D3AC3BC055}"/>
              </a:ext>
            </a:extLst>
          </p:cNvPr>
          <p:cNvSpPr>
            <a:spLocks noGrp="1"/>
          </p:cNvSpPr>
          <p:nvPr>
            <p:ph type="sldNum" sz="quarter" idx="12"/>
          </p:nvPr>
        </p:nvSpPr>
        <p:spPr/>
        <p:txBody>
          <a:bodyPr/>
          <a:lstStyle/>
          <a:p>
            <a:fld id="{0708AD34-7F23-7D4C-8985-F955F4ADD797}" type="slidenum">
              <a:rPr lang="en-US" smtClean="0"/>
              <a:t>3</a:t>
            </a:fld>
            <a:endParaRPr lang="en-US"/>
          </a:p>
        </p:txBody>
      </p:sp>
    </p:spTree>
    <p:extLst>
      <p:ext uri="{BB962C8B-B14F-4D97-AF65-F5344CB8AC3E}">
        <p14:creationId xmlns:p14="http://schemas.microsoft.com/office/powerpoint/2010/main" val="402261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3" name="Content Placeholder 4"/>
          <p:cNvGrpSpPr/>
          <p:nvPr/>
        </p:nvGrpSpPr>
        <p:grpSpPr>
          <a:xfrm>
            <a:off x="5764147" y="957831"/>
            <a:ext cx="2548598" cy="5273319"/>
            <a:chOff x="0" y="0"/>
            <a:chExt cx="3398129" cy="5273318"/>
          </a:xfrm>
        </p:grpSpPr>
        <p:sp>
          <p:nvSpPr>
            <p:cNvPr id="231" name="Rectangle"/>
            <p:cNvSpPr/>
            <p:nvPr/>
          </p:nvSpPr>
          <p:spPr>
            <a:xfrm>
              <a:off x="0" y="0"/>
              <a:ext cx="3398130" cy="5273319"/>
            </a:xfrm>
            <a:prstGeom prst="rect">
              <a:avLst/>
            </a:prstGeom>
            <a:solidFill>
              <a:srgbClr val="FFFF00"/>
            </a:solidFill>
            <a:ln w="12700" cap="flat">
              <a:noFill/>
              <a:miter lim="400000"/>
            </a:ln>
            <a:effectLst/>
          </p:spPr>
          <p:txBody>
            <a:bodyPr wrap="square" lIns="45719" tIns="45719" rIns="45719" bIns="45719" numCol="1" anchor="ctr">
              <a:noAutofit/>
            </a:bodyPr>
            <a:lstStyle/>
            <a:p>
              <a:pPr>
                <a:defRPr>
                  <a:solidFill>
                    <a:srgbClr val="000000"/>
                  </a:solidFill>
                </a:defRPr>
              </a:pPr>
              <a:endParaRPr/>
            </a:p>
          </p:txBody>
        </p:sp>
        <p:pic>
          <p:nvPicPr>
            <p:cNvPr id="232" name="image6.png" descr="image6.png"/>
            <p:cNvPicPr>
              <a:picLocks noChangeAspect="1"/>
            </p:cNvPicPr>
            <p:nvPr/>
          </p:nvPicPr>
          <p:blipFill>
            <a:blip r:embed="rId2"/>
            <a:stretch>
              <a:fillRect/>
            </a:stretch>
          </p:blipFill>
          <p:spPr>
            <a:xfrm>
              <a:off x="0" y="0"/>
              <a:ext cx="3398130" cy="5273319"/>
            </a:xfrm>
            <a:prstGeom prst="rect">
              <a:avLst/>
            </a:prstGeom>
            <a:ln w="28575" cap="flat">
              <a:solidFill>
                <a:srgbClr val="FFFF00"/>
              </a:solidFill>
              <a:prstDash val="solid"/>
              <a:round/>
            </a:ln>
            <a:effectLst/>
          </p:spPr>
        </p:pic>
      </p:grpSp>
      <p:sp>
        <p:nvSpPr>
          <p:cNvPr id="234" name="TextBox 11"/>
          <p:cNvSpPr txBox="1"/>
          <p:nvPr/>
        </p:nvSpPr>
        <p:spPr>
          <a:xfrm>
            <a:off x="1038502" y="1153374"/>
            <a:ext cx="3671603" cy="369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r>
              <a:rPr dirty="0"/>
              <a:t>PERMANENTLY ATTACHED ANTENNA</a:t>
            </a:r>
          </a:p>
        </p:txBody>
      </p:sp>
      <p:sp>
        <p:nvSpPr>
          <p:cNvPr id="235" name="TextBox 14"/>
          <p:cNvSpPr txBox="1"/>
          <p:nvPr/>
        </p:nvSpPr>
        <p:spPr>
          <a:xfrm>
            <a:off x="1676684" y="2854468"/>
            <a:ext cx="2968826" cy="369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r>
              <a:rPr u="sng" dirty="0"/>
              <a:t>P</a:t>
            </a:r>
            <a:r>
              <a:rPr dirty="0"/>
              <a:t>USH </a:t>
            </a:r>
            <a:r>
              <a:rPr u="sng" dirty="0"/>
              <a:t>T</a:t>
            </a:r>
            <a:r>
              <a:rPr dirty="0"/>
              <a:t>O </a:t>
            </a:r>
            <a:r>
              <a:rPr u="sng" dirty="0"/>
              <a:t>T</a:t>
            </a:r>
            <a:r>
              <a:rPr dirty="0"/>
              <a:t>ALK BUTTON  (PTT)</a:t>
            </a:r>
          </a:p>
        </p:txBody>
      </p:sp>
      <p:sp>
        <p:nvSpPr>
          <p:cNvPr id="236" name="Right Arrow 15"/>
          <p:cNvSpPr/>
          <p:nvPr/>
        </p:nvSpPr>
        <p:spPr>
          <a:xfrm flipV="1">
            <a:off x="4561216" y="2915729"/>
            <a:ext cx="1439016" cy="210679"/>
          </a:xfrm>
          <a:prstGeom prst="rightArrow">
            <a:avLst>
              <a:gd name="adj1" fmla="val 50000"/>
              <a:gd name="adj2" fmla="val 50000"/>
            </a:avLst>
          </a:prstGeom>
          <a:solidFill>
            <a:srgbClr val="FF0000"/>
          </a:solidFill>
          <a:ln w="19050">
            <a:solidFill>
              <a:srgbClr val="FF0000"/>
            </a:solidFill>
          </a:ln>
        </p:spPr>
        <p:txBody>
          <a:bodyPr lIns="45719" rIns="45719" anchor="ctr"/>
          <a:lstStyle/>
          <a:p>
            <a:pPr algn="ctr"/>
            <a:endParaRPr/>
          </a:p>
        </p:txBody>
      </p:sp>
      <p:sp>
        <p:nvSpPr>
          <p:cNvPr id="237" name="TextBox 16"/>
          <p:cNvSpPr txBox="1"/>
          <p:nvPr/>
        </p:nvSpPr>
        <p:spPr>
          <a:xfrm>
            <a:off x="3505074" y="5147524"/>
            <a:ext cx="1145723" cy="369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r>
              <a:rPr dirty="0"/>
              <a:t> SPEAKER</a:t>
            </a:r>
          </a:p>
        </p:txBody>
      </p:sp>
      <p:sp>
        <p:nvSpPr>
          <p:cNvPr id="238" name="Right Arrow 17"/>
          <p:cNvSpPr/>
          <p:nvPr/>
        </p:nvSpPr>
        <p:spPr>
          <a:xfrm>
            <a:off x="4561219" y="5216500"/>
            <a:ext cx="2257964" cy="238114"/>
          </a:xfrm>
          <a:prstGeom prst="rightArrow">
            <a:avLst>
              <a:gd name="adj1" fmla="val 50000"/>
              <a:gd name="adj2" fmla="val 50000"/>
            </a:avLst>
          </a:prstGeom>
          <a:solidFill>
            <a:srgbClr val="FF0000"/>
          </a:solidFill>
          <a:ln w="19050">
            <a:solidFill>
              <a:srgbClr val="FF0000"/>
            </a:solidFill>
          </a:ln>
        </p:spPr>
        <p:txBody>
          <a:bodyPr lIns="45719" rIns="45719" anchor="ctr"/>
          <a:lstStyle/>
          <a:p>
            <a:pPr algn="ctr"/>
            <a:endParaRPr/>
          </a:p>
        </p:txBody>
      </p:sp>
      <p:sp>
        <p:nvSpPr>
          <p:cNvPr id="239" name="Right Arrow 21"/>
          <p:cNvSpPr/>
          <p:nvPr/>
        </p:nvSpPr>
        <p:spPr>
          <a:xfrm>
            <a:off x="4561216" y="1227562"/>
            <a:ext cx="2665100" cy="202098"/>
          </a:xfrm>
          <a:prstGeom prst="rightArrow">
            <a:avLst>
              <a:gd name="adj1" fmla="val 50000"/>
              <a:gd name="adj2" fmla="val 50000"/>
            </a:avLst>
          </a:prstGeom>
          <a:solidFill>
            <a:srgbClr val="FF0000"/>
          </a:solidFill>
          <a:ln w="19050">
            <a:solidFill>
              <a:srgbClr val="FF0000"/>
            </a:solidFill>
          </a:ln>
        </p:spPr>
        <p:txBody>
          <a:bodyPr lIns="45719" rIns="45719" anchor="ctr"/>
          <a:lstStyle/>
          <a:p>
            <a:pPr algn="ctr"/>
            <a:endParaRPr/>
          </a:p>
        </p:txBody>
      </p:sp>
      <p:sp>
        <p:nvSpPr>
          <p:cNvPr id="240" name="TextBox 22"/>
          <p:cNvSpPr txBox="1"/>
          <p:nvPr/>
        </p:nvSpPr>
        <p:spPr>
          <a:xfrm>
            <a:off x="476250" y="207464"/>
            <a:ext cx="8191500" cy="707886"/>
          </a:xfrm>
          <a:prstGeom prst="rect">
            <a:avLst/>
          </a:prstGeom>
          <a:ln w="28575">
            <a:noFill/>
          </a:ln>
          <a:extLst>
            <a:ext uri="{C572A759-6A51-4108-AA02-DFA0A04FC94B}">
              <ma14:wrappingTextBoxFlag xmlns:ma14="http://schemas.microsoft.com/office/mac/drawingml/2011/main" val="1"/>
            </a:ext>
          </a:extLst>
        </p:spPr>
        <p:txBody>
          <a:bodyPr wrap="square" lIns="45719" rIns="45719">
            <a:spAutoFit/>
          </a:bodyPr>
          <a:lstStyle>
            <a:lvl1pPr>
              <a:defRPr sz="2400">
                <a:latin typeface="Century Schoolbook"/>
                <a:ea typeface="Century Schoolbook"/>
                <a:cs typeface="Century Schoolbook"/>
                <a:sym typeface="Century Schoolbook"/>
              </a:defRPr>
            </a:lvl1pPr>
          </a:lstStyle>
          <a:p>
            <a:pPr algn="ctr"/>
            <a:r>
              <a:rPr dirty="0"/>
              <a:t>       </a:t>
            </a:r>
            <a:r>
              <a:rPr lang="en-US" sz="4000" dirty="0">
                <a:latin typeface="+mj-lt"/>
              </a:rPr>
              <a:t>Standard Controls of FRS Radios</a:t>
            </a:r>
            <a:endParaRPr sz="4000" dirty="0">
              <a:latin typeface="+mj-lt"/>
            </a:endParaRPr>
          </a:p>
        </p:txBody>
      </p:sp>
      <p:sp>
        <p:nvSpPr>
          <p:cNvPr id="241" name="Right Arrow 24"/>
          <p:cNvSpPr/>
          <p:nvPr/>
        </p:nvSpPr>
        <p:spPr>
          <a:xfrm>
            <a:off x="4561216" y="4413198"/>
            <a:ext cx="2529698" cy="215432"/>
          </a:xfrm>
          <a:prstGeom prst="rightArrow">
            <a:avLst>
              <a:gd name="adj1" fmla="val 50000"/>
              <a:gd name="adj2" fmla="val 50000"/>
            </a:avLst>
          </a:prstGeom>
          <a:solidFill>
            <a:srgbClr val="FF0000"/>
          </a:solidFill>
          <a:ln w="19050">
            <a:solidFill>
              <a:srgbClr val="FF0000"/>
            </a:solidFill>
          </a:ln>
        </p:spPr>
        <p:txBody>
          <a:bodyPr lIns="45719" rIns="45719" anchor="ctr"/>
          <a:lstStyle/>
          <a:p>
            <a:pPr algn="ctr"/>
            <a:endParaRPr/>
          </a:p>
        </p:txBody>
      </p:sp>
      <p:sp>
        <p:nvSpPr>
          <p:cNvPr id="242" name="TextBox 25"/>
          <p:cNvSpPr txBox="1"/>
          <p:nvPr/>
        </p:nvSpPr>
        <p:spPr>
          <a:xfrm>
            <a:off x="2150127" y="3958583"/>
            <a:ext cx="2887693" cy="369332"/>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r>
              <a:rPr dirty="0"/>
              <a:t>POWER/MENU</a:t>
            </a:r>
            <a:r>
              <a:rPr lang="en-US" dirty="0"/>
              <a:t> BUTTON</a:t>
            </a:r>
          </a:p>
        </p:txBody>
      </p:sp>
      <p:sp>
        <p:nvSpPr>
          <p:cNvPr id="243" name="TextBox 26"/>
          <p:cNvSpPr txBox="1"/>
          <p:nvPr/>
        </p:nvSpPr>
        <p:spPr>
          <a:xfrm>
            <a:off x="2264171" y="4316428"/>
            <a:ext cx="2274135" cy="369332"/>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r>
              <a:rPr dirty="0"/>
              <a:t>BUILT-IN MICROPHONE</a:t>
            </a:r>
          </a:p>
        </p:txBody>
      </p:sp>
      <p:sp>
        <p:nvSpPr>
          <p:cNvPr id="244" name="Right Arrow 27"/>
          <p:cNvSpPr/>
          <p:nvPr/>
        </p:nvSpPr>
        <p:spPr>
          <a:xfrm>
            <a:off x="4538306" y="4041649"/>
            <a:ext cx="2529699" cy="208444"/>
          </a:xfrm>
          <a:prstGeom prst="rightArrow">
            <a:avLst>
              <a:gd name="adj1" fmla="val 50000"/>
              <a:gd name="adj2" fmla="val 50000"/>
            </a:avLst>
          </a:prstGeom>
          <a:solidFill>
            <a:srgbClr val="FF0000"/>
          </a:solidFill>
          <a:ln w="19050">
            <a:solidFill>
              <a:srgbClr val="FF0000"/>
            </a:solidFill>
          </a:ln>
        </p:spPr>
        <p:txBody>
          <a:bodyPr lIns="45719" rIns="45719" anchor="ctr"/>
          <a:lstStyle/>
          <a:p>
            <a:pPr algn="ctr"/>
            <a:endParaRPr/>
          </a:p>
        </p:txBody>
      </p:sp>
      <p:sp>
        <p:nvSpPr>
          <p:cNvPr id="3" name="Slide Number Placeholder 2">
            <a:extLst>
              <a:ext uri="{FF2B5EF4-FFF2-40B4-BE49-F238E27FC236}">
                <a16:creationId xmlns="" xmlns:a16="http://schemas.microsoft.com/office/drawing/2014/main" id="{5F3D7130-8C45-4DDA-A399-9D07340822AA}"/>
              </a:ext>
            </a:extLst>
          </p:cNvPr>
          <p:cNvSpPr>
            <a:spLocks noGrp="1"/>
          </p:cNvSpPr>
          <p:nvPr>
            <p:ph type="sldNum" sz="quarter" idx="12"/>
          </p:nvPr>
        </p:nvSpPr>
        <p:spPr/>
        <p:txBody>
          <a:bodyPr/>
          <a:lstStyle/>
          <a:p>
            <a:fld id="{0708AD34-7F23-7D4C-8985-F955F4ADD797}" type="slidenum">
              <a:rPr lang="en-US" smtClean="0"/>
              <a:t>4</a:t>
            </a:fld>
            <a:endParaRPr lang="en-US"/>
          </a:p>
        </p:txBody>
      </p:sp>
    </p:spTree>
    <p:extLst>
      <p:ext uri="{BB962C8B-B14F-4D97-AF65-F5344CB8AC3E}">
        <p14:creationId xmlns:p14="http://schemas.microsoft.com/office/powerpoint/2010/main" val="1300500602"/>
      </p:ext>
    </p:extLst>
  </p:cSld>
  <p:clrMapOvr>
    <a:masterClrMapping/>
  </p:clrMapOvr>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iterate>
                                    <p:tmAbs val="0"/>
                                  </p:iterate>
                                  <p:childTnLst>
                                    <p:set>
                                      <p:cBhvr>
                                        <p:cTn id="6" fill="hold"/>
                                        <p:tgtEl>
                                          <p:spTgt spid="233"/>
                                        </p:tgtEl>
                                        <p:attrNameLst>
                                          <p:attrName>style.visibility</p:attrName>
                                        </p:attrNameLst>
                                      </p:cBhvr>
                                      <p:to>
                                        <p:strVal val="visible"/>
                                      </p:to>
                                    </p:set>
                                    <p:anim calcmode="lin" valueType="num">
                                      <p:cBhvr>
                                        <p:cTn id="7" dur="500" fill="hold"/>
                                        <p:tgtEl>
                                          <p:spTgt spid="233"/>
                                        </p:tgtEl>
                                        <p:attrNameLst>
                                          <p:attrName>ppt_w</p:attrName>
                                        </p:attrNameLst>
                                      </p:cBhvr>
                                      <p:tavLst>
                                        <p:tav tm="0">
                                          <p:val>
                                            <p:fltVal val="0"/>
                                          </p:val>
                                        </p:tav>
                                        <p:tav tm="100000">
                                          <p:val>
                                            <p:strVal val="#ppt_w"/>
                                          </p:val>
                                        </p:tav>
                                      </p:tavLst>
                                    </p:anim>
                                    <p:anim calcmode="lin" valueType="num">
                                      <p:cBhvr>
                                        <p:cTn id="8" dur="500" fill="hold"/>
                                        <p:tgtEl>
                                          <p:spTgt spid="23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23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23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p:tmAbs val="0"/>
                                  </p:iterate>
                                  <p:childTnLst>
                                    <p:set>
                                      <p:cBhvr>
                                        <p:cTn id="19" fill="hold"/>
                                        <p:tgtEl>
                                          <p:spTgt spid="235"/>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iterate>
                                    <p:tmAbs val="0"/>
                                  </p:iterate>
                                  <p:childTnLst>
                                    <p:set>
                                      <p:cBhvr>
                                        <p:cTn id="22" fill="hold"/>
                                        <p:tgtEl>
                                          <p:spTgt spid="2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242"/>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0" nodeType="afterEffect">
                                  <p:stCondLst>
                                    <p:cond delay="0"/>
                                  </p:stCondLst>
                                  <p:iterate>
                                    <p:tmAbs val="0"/>
                                  </p:iterate>
                                  <p:childTnLst>
                                    <p:set>
                                      <p:cBhvr>
                                        <p:cTn id="29" fill="hold"/>
                                        <p:tgtEl>
                                          <p:spTgt spid="24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iterate>
                                    <p:tmAbs val="0"/>
                                  </p:iterate>
                                  <p:childTnLst>
                                    <p:set>
                                      <p:cBhvr>
                                        <p:cTn id="33" fill="hold"/>
                                        <p:tgtEl>
                                          <p:spTgt spid="243"/>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iterate>
                                    <p:tmAbs val="0"/>
                                  </p:iterate>
                                  <p:childTnLst>
                                    <p:set>
                                      <p:cBhvr>
                                        <p:cTn id="36" fill="hold"/>
                                        <p:tgtEl>
                                          <p:spTgt spid="24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iterate>
                                    <p:tmAbs val="0"/>
                                  </p:iterate>
                                  <p:childTnLst>
                                    <p:set>
                                      <p:cBhvr>
                                        <p:cTn id="40" fill="hold"/>
                                        <p:tgtEl>
                                          <p:spTgt spid="237"/>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iterate>
                                    <p:tmAbs val="0"/>
                                  </p:iterate>
                                  <p:childTnLst>
                                    <p:set>
                                      <p:cBhvr>
                                        <p:cTn id="43" fill="hold"/>
                                        <p:tgtEl>
                                          <p:spTgt spid="2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 grpId="0" animBg="1" advAuto="0"/>
      <p:bldP spid="234" grpId="0" animBg="1" advAuto="0"/>
      <p:bldP spid="235" grpId="0" animBg="1" advAuto="0"/>
      <p:bldP spid="236" grpId="0" animBg="1" advAuto="0"/>
      <p:bldP spid="237" grpId="0" animBg="1" advAuto="0"/>
      <p:bldP spid="238" grpId="0" animBg="1" advAuto="0"/>
      <p:bldP spid="239" grpId="0" animBg="1" advAuto="0"/>
      <p:bldP spid="241" grpId="0" animBg="1" advAuto="0"/>
      <p:bldP spid="242" grpId="0" animBg="1" advAuto="0"/>
      <p:bldP spid="243" grpId="0" animBg="1" advAuto="0"/>
      <p:bldP spid="244"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 name="Picture 3" descr="Picture 3"/>
          <p:cNvPicPr>
            <a:picLocks noChangeAspect="1"/>
          </p:cNvPicPr>
          <p:nvPr/>
        </p:nvPicPr>
        <p:blipFill>
          <a:blip r:embed="rId2"/>
          <a:stretch>
            <a:fillRect/>
          </a:stretch>
        </p:blipFill>
        <p:spPr>
          <a:xfrm>
            <a:off x="229236" y="901998"/>
            <a:ext cx="3762638" cy="5552684"/>
          </a:xfrm>
          <a:prstGeom prst="rect">
            <a:avLst/>
          </a:prstGeom>
          <a:ln w="12700">
            <a:miter lim="400000"/>
          </a:ln>
        </p:spPr>
      </p:pic>
      <p:sp>
        <p:nvSpPr>
          <p:cNvPr id="247" name="TextBox 8"/>
          <p:cNvSpPr txBox="1"/>
          <p:nvPr/>
        </p:nvSpPr>
        <p:spPr>
          <a:xfrm>
            <a:off x="4160806" y="1188264"/>
            <a:ext cx="4803888" cy="2677656"/>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lvl1pPr marL="285750" indent="-285750">
              <a:buSzPct val="100000"/>
              <a:buFont typeface="Arial"/>
              <a:buChar char="•"/>
              <a:defRPr sz="2400">
                <a:latin typeface="Century Schoolbook"/>
                <a:ea typeface="Century Schoolbook"/>
                <a:cs typeface="Century Schoolbook"/>
                <a:sym typeface="Century Schoolbook"/>
              </a:defRPr>
            </a:lvl1pPr>
          </a:lstStyle>
          <a:p>
            <a:r>
              <a:rPr lang="en-US" dirty="0">
                <a:latin typeface="+mn-lt"/>
              </a:rPr>
              <a:t>These radios typically use either rechargeable battery packs, AA or AAA batteries. Make sure that you have extra batteries for your radio, since you may not be able to recharge your battery pack during an emergency</a:t>
            </a:r>
            <a:endParaRPr dirty="0">
              <a:latin typeface="+mn-lt"/>
            </a:endParaRPr>
          </a:p>
        </p:txBody>
      </p:sp>
      <p:sp>
        <p:nvSpPr>
          <p:cNvPr id="248" name="TextBox 10"/>
          <p:cNvSpPr txBox="1"/>
          <p:nvPr/>
        </p:nvSpPr>
        <p:spPr>
          <a:xfrm>
            <a:off x="179306" y="89321"/>
            <a:ext cx="8785387" cy="707886"/>
          </a:xfrm>
          <a:prstGeom prst="rect">
            <a:avLst/>
          </a:prstGeom>
          <a:ln w="28575">
            <a:noFill/>
          </a:ln>
          <a:extLst>
            <a:ext uri="{C572A759-6A51-4108-AA02-DFA0A04FC94B}">
              <ma14:wrappingTextBoxFlag xmlns:ma14="http://schemas.microsoft.com/office/mac/drawingml/2011/main" val="1"/>
            </a:ext>
          </a:extLst>
        </p:spPr>
        <p:txBody>
          <a:bodyPr wrap="square" lIns="45719" rIns="45719">
            <a:spAutoFit/>
          </a:bodyPr>
          <a:lstStyle/>
          <a:p>
            <a:pPr algn="ctr">
              <a:defRPr sz="2800"/>
            </a:pPr>
            <a:r>
              <a:rPr sz="4000" dirty="0">
                <a:latin typeface="+mj-lt"/>
                <a:ea typeface="Century Schoolbook"/>
                <a:cs typeface="Century Schoolbook"/>
                <a:sym typeface="Century Schoolbook"/>
              </a:rPr>
              <a:t>FRS </a:t>
            </a:r>
            <a:r>
              <a:rPr lang="en-US" sz="4000" dirty="0" smtClean="0">
                <a:latin typeface="+mj-lt"/>
                <a:ea typeface="Century Schoolbook"/>
                <a:cs typeface="Century Schoolbook"/>
                <a:sym typeface="Century Schoolbook"/>
              </a:rPr>
              <a:t>Radio Icons and Operations</a:t>
            </a:r>
            <a:endParaRPr sz="4000" dirty="0">
              <a:latin typeface="+mj-lt"/>
              <a:ea typeface="Century Schoolbook"/>
              <a:cs typeface="Century Schoolbook"/>
              <a:sym typeface="Century Schoolbook"/>
            </a:endParaRPr>
          </a:p>
        </p:txBody>
      </p:sp>
      <p:sp>
        <p:nvSpPr>
          <p:cNvPr id="249" name="TextBox 12"/>
          <p:cNvSpPr txBox="1"/>
          <p:nvPr/>
        </p:nvSpPr>
        <p:spPr>
          <a:xfrm>
            <a:off x="4160806" y="3865920"/>
            <a:ext cx="4550866" cy="193899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285750" indent="-285750">
              <a:buSzPct val="100000"/>
              <a:buFont typeface="Arial"/>
              <a:buChar char="•"/>
              <a:defRPr sz="2400">
                <a:latin typeface="Century Schoolbook"/>
                <a:ea typeface="Century Schoolbook"/>
                <a:cs typeface="Century Schoolbook"/>
                <a:sym typeface="Century Schoolbook"/>
              </a:defRPr>
            </a:lvl1pPr>
          </a:lstStyle>
          <a:p>
            <a:r>
              <a:rPr dirty="0">
                <a:latin typeface="+mn-lt"/>
              </a:rPr>
              <a:t>The presence of large buildings, trees, etc., may reduce their range</a:t>
            </a:r>
            <a:endParaRPr lang="en-US" dirty="0">
              <a:latin typeface="+mn-lt"/>
            </a:endParaRPr>
          </a:p>
          <a:p>
            <a:r>
              <a:rPr lang="en-US" dirty="0">
                <a:latin typeface="+mn-lt"/>
              </a:rPr>
              <a:t>Please refer to the manual for your </a:t>
            </a:r>
            <a:r>
              <a:rPr lang="en-US" dirty="0" smtClean="0">
                <a:latin typeface="+mn-lt"/>
              </a:rPr>
              <a:t>radio (</a:t>
            </a:r>
            <a:r>
              <a:rPr lang="en-US" dirty="0">
                <a:latin typeface="+mn-lt"/>
              </a:rPr>
              <a:t>downloadable online)</a:t>
            </a:r>
            <a:endParaRPr dirty="0">
              <a:latin typeface="+mn-lt"/>
            </a:endParaRPr>
          </a:p>
        </p:txBody>
      </p:sp>
      <p:sp>
        <p:nvSpPr>
          <p:cNvPr id="3" name="Slide Number Placeholder 2">
            <a:extLst>
              <a:ext uri="{FF2B5EF4-FFF2-40B4-BE49-F238E27FC236}">
                <a16:creationId xmlns="" xmlns:a16="http://schemas.microsoft.com/office/drawing/2014/main" id="{432ABE84-8273-4432-AB88-A062E6A2F804}"/>
              </a:ext>
            </a:extLst>
          </p:cNvPr>
          <p:cNvSpPr>
            <a:spLocks noGrp="1"/>
          </p:cNvSpPr>
          <p:nvPr>
            <p:ph type="sldNum" sz="quarter" idx="12"/>
          </p:nvPr>
        </p:nvSpPr>
        <p:spPr/>
        <p:txBody>
          <a:bodyPr/>
          <a:lstStyle/>
          <a:p>
            <a:fld id="{0708AD34-7F23-7D4C-8985-F955F4ADD797}" type="slidenum">
              <a:rPr lang="en-US" smtClean="0"/>
              <a:t>5</a:t>
            </a:fld>
            <a:endParaRPr lang="en-US"/>
          </a:p>
        </p:txBody>
      </p:sp>
    </p:spTree>
    <p:extLst>
      <p:ext uri="{BB962C8B-B14F-4D97-AF65-F5344CB8AC3E}">
        <p14:creationId xmlns:p14="http://schemas.microsoft.com/office/powerpoint/2010/main" val="3754409579"/>
      </p:ext>
    </p:extLst>
  </p:cSld>
  <p:clrMapOvr>
    <a:masterClrMapping/>
  </p:clrMapOvr>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246"/>
                                        </p:tgtEl>
                                        <p:attrNameLst>
                                          <p:attrName>style.visibility</p:attrName>
                                        </p:attrNameLst>
                                      </p:cBhvr>
                                      <p:to>
                                        <p:strVal val="visible"/>
                                      </p:to>
                                    </p:set>
                                    <p:animEffect transition="in" filter="fade">
                                      <p:cBhvr>
                                        <p:cTn id="7" dur="500"/>
                                        <p:tgtEl>
                                          <p:spTgt spid="2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47"/>
                                        </p:tgtEl>
                                        <p:attrNameLst>
                                          <p:attrName>style.visibility</p:attrName>
                                        </p:attrNameLst>
                                      </p:cBhvr>
                                      <p:to>
                                        <p:strVal val="visible"/>
                                      </p:to>
                                    </p:set>
                                    <p:anim calcmode="lin" valueType="num">
                                      <p:cBhvr additive="base">
                                        <p:cTn id="12" dur="500" fill="hold"/>
                                        <p:tgtEl>
                                          <p:spTgt spid="247"/>
                                        </p:tgtEl>
                                        <p:attrNameLst>
                                          <p:attrName>ppt_x</p:attrName>
                                        </p:attrNameLst>
                                      </p:cBhvr>
                                      <p:tavLst>
                                        <p:tav tm="0">
                                          <p:val>
                                            <p:strVal val="#ppt_x"/>
                                          </p:val>
                                        </p:tav>
                                        <p:tav tm="100000">
                                          <p:val>
                                            <p:strVal val="#ppt_x"/>
                                          </p:val>
                                        </p:tav>
                                      </p:tavLst>
                                    </p:anim>
                                    <p:anim calcmode="lin" valueType="num">
                                      <p:cBhvr additive="base">
                                        <p:cTn id="13" dur="500" fill="hold"/>
                                        <p:tgtEl>
                                          <p:spTgt spid="24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49"/>
                                        </p:tgtEl>
                                        <p:attrNameLst>
                                          <p:attrName>style.visibility</p:attrName>
                                        </p:attrNameLst>
                                      </p:cBhvr>
                                      <p:to>
                                        <p:strVal val="visible"/>
                                      </p:to>
                                    </p:set>
                                    <p:anim calcmode="lin" valueType="num">
                                      <p:cBhvr additive="base">
                                        <p:cTn id="18" dur="500" fill="hold"/>
                                        <p:tgtEl>
                                          <p:spTgt spid="249"/>
                                        </p:tgtEl>
                                        <p:attrNameLst>
                                          <p:attrName>ppt_x</p:attrName>
                                        </p:attrNameLst>
                                      </p:cBhvr>
                                      <p:tavLst>
                                        <p:tav tm="0">
                                          <p:val>
                                            <p:strVal val="#ppt_x"/>
                                          </p:val>
                                        </p:tav>
                                        <p:tav tm="100000">
                                          <p:val>
                                            <p:strVal val="#ppt_x"/>
                                          </p:val>
                                        </p:tav>
                                      </p:tavLst>
                                    </p:anim>
                                    <p:anim calcmode="lin" valueType="num">
                                      <p:cBhvr additive="base">
                                        <p:cTn id="19" dur="500" fill="hold"/>
                                        <p:tgtEl>
                                          <p:spTgt spid="2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 grpId="0" animBg="1" advAuto="0"/>
      <p:bldP spid="247" grpId="0" animBg="1"/>
      <p:bldP spid="24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Channels on FRS Radio</a:t>
            </a:r>
            <a:endParaRPr lang="en-US" dirty="0"/>
          </a:p>
        </p:txBody>
      </p:sp>
      <p:sp>
        <p:nvSpPr>
          <p:cNvPr id="3" name="Content Placeholder 2"/>
          <p:cNvSpPr>
            <a:spLocks noGrp="1"/>
          </p:cNvSpPr>
          <p:nvPr>
            <p:ph idx="1"/>
          </p:nvPr>
        </p:nvSpPr>
        <p:spPr/>
        <p:txBody>
          <a:bodyPr>
            <a:normAutofit/>
          </a:bodyPr>
          <a:lstStyle/>
          <a:p>
            <a:r>
              <a:rPr lang="en-US" dirty="0" smtClean="0"/>
              <a:t>Turn radio on </a:t>
            </a:r>
            <a:endParaRPr lang="en-US" dirty="0"/>
          </a:p>
          <a:p>
            <a:r>
              <a:rPr lang="en-US" dirty="0"/>
              <a:t>Press MENU Button ONCE </a:t>
            </a:r>
            <a:r>
              <a:rPr lang="en-US" dirty="0" smtClean="0"/>
              <a:t>to </a:t>
            </a:r>
            <a:r>
              <a:rPr lang="en-US" dirty="0"/>
              <a:t>enter Setup </a:t>
            </a:r>
            <a:r>
              <a:rPr lang="en-US" dirty="0" smtClean="0"/>
              <a:t>mode</a:t>
            </a:r>
            <a:endParaRPr lang="en-US" dirty="0"/>
          </a:p>
          <a:p>
            <a:r>
              <a:rPr lang="en-US" dirty="0"/>
              <a:t>Large Channel Number begins flashing – use Up and Down buttons to set desired channel </a:t>
            </a:r>
          </a:p>
          <a:p>
            <a:r>
              <a:rPr lang="en-US" dirty="0" smtClean="0"/>
              <a:t>Press </a:t>
            </a:r>
            <a:r>
              <a:rPr lang="en-US" dirty="0"/>
              <a:t>PTT (Push to Talk) button on side of radio to exit Setup </a:t>
            </a:r>
          </a:p>
        </p:txBody>
      </p:sp>
      <p:sp>
        <p:nvSpPr>
          <p:cNvPr id="4" name="Slide Number Placeholder 3"/>
          <p:cNvSpPr>
            <a:spLocks noGrp="1"/>
          </p:cNvSpPr>
          <p:nvPr>
            <p:ph type="sldNum" sz="quarter" idx="12"/>
          </p:nvPr>
        </p:nvSpPr>
        <p:spPr/>
        <p:txBody>
          <a:bodyPr/>
          <a:lstStyle/>
          <a:p>
            <a:fld id="{0708AD34-7F23-7D4C-8985-F955F4ADD797}" type="slidenum">
              <a:rPr lang="en-US" smtClean="0"/>
              <a:t>6</a:t>
            </a:fld>
            <a:endParaRPr lang="en-US"/>
          </a:p>
        </p:txBody>
      </p:sp>
    </p:spTree>
    <p:extLst>
      <p:ext uri="{BB962C8B-B14F-4D97-AF65-F5344CB8AC3E}">
        <p14:creationId xmlns:p14="http://schemas.microsoft.com/office/powerpoint/2010/main" val="34530120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FRS </a:t>
            </a:r>
            <a:r>
              <a:rPr lang="en-US" dirty="0" smtClean="0"/>
              <a:t>Radio Icons</a:t>
            </a:r>
            <a:endParaRPr lang="en-US" dirty="0"/>
          </a:p>
        </p:txBody>
      </p:sp>
      <p:sp>
        <p:nvSpPr>
          <p:cNvPr id="4" name="Slide Number Placeholder 3"/>
          <p:cNvSpPr>
            <a:spLocks noGrp="1"/>
          </p:cNvSpPr>
          <p:nvPr>
            <p:ph type="sldNum" sz="quarter" idx="12"/>
          </p:nvPr>
        </p:nvSpPr>
        <p:spPr/>
        <p:txBody>
          <a:bodyPr/>
          <a:lstStyle/>
          <a:p>
            <a:fld id="{0708AD34-7F23-7D4C-8985-F955F4ADD797}" type="slidenum">
              <a:rPr lang="en-US" smtClean="0"/>
              <a:t>7</a:t>
            </a:fld>
            <a:endParaRPr lang="en-US"/>
          </a:p>
        </p:txBody>
      </p:sp>
      <p:pic>
        <p:nvPicPr>
          <p:cNvPr id="6" name="Picture 3" descr="Picture 3"/>
          <p:cNvPicPr>
            <a:picLocks noGrp="1" noChangeAspect="1"/>
          </p:cNvPicPr>
          <p:nvPr>
            <p:ph idx="1"/>
          </p:nvPr>
        </p:nvPicPr>
        <p:blipFill rotWithShape="1">
          <a:blip r:embed="rId2"/>
          <a:srcRect t="21861" b="12076"/>
          <a:stretch/>
        </p:blipFill>
        <p:spPr>
          <a:xfrm>
            <a:off x="457200" y="1417638"/>
            <a:ext cx="8229600" cy="5440362"/>
          </a:xfrm>
          <a:prstGeom prst="rect">
            <a:avLst/>
          </a:prstGeom>
          <a:ln w="12700">
            <a:miter lim="400000"/>
          </a:ln>
        </p:spPr>
      </p:pic>
    </p:spTree>
    <p:extLst>
      <p:ext uri="{BB962C8B-B14F-4D97-AF65-F5344CB8AC3E}">
        <p14:creationId xmlns:p14="http://schemas.microsoft.com/office/powerpoint/2010/main" val="2323801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9162"/>
          </a:xfrm>
        </p:spPr>
        <p:txBody>
          <a:bodyPr/>
          <a:lstStyle/>
          <a:p>
            <a:r>
              <a:rPr lang="en-US" dirty="0"/>
              <a:t>During a Local Event</a:t>
            </a:r>
          </a:p>
        </p:txBody>
      </p:sp>
      <p:sp>
        <p:nvSpPr>
          <p:cNvPr id="3" name="Content Placeholder 2"/>
          <p:cNvSpPr>
            <a:spLocks noGrp="1"/>
          </p:cNvSpPr>
          <p:nvPr>
            <p:ph idx="1"/>
          </p:nvPr>
        </p:nvSpPr>
        <p:spPr/>
        <p:txBody>
          <a:bodyPr/>
          <a:lstStyle/>
          <a:p>
            <a:r>
              <a:rPr lang="en-US" dirty="0"/>
              <a:t>CERT will not be activated if the emergency does not affect a wide-area</a:t>
            </a:r>
          </a:p>
          <a:p>
            <a:r>
              <a:rPr lang="en-US" dirty="0"/>
              <a:t>Turn FRS radio to channel 8</a:t>
            </a:r>
          </a:p>
          <a:p>
            <a:r>
              <a:rPr lang="en-US" dirty="0"/>
              <a:t>Use this channel to inform others if you have “eyes” on the situation</a:t>
            </a:r>
          </a:p>
        </p:txBody>
      </p:sp>
      <p:sp>
        <p:nvSpPr>
          <p:cNvPr id="4" name="Slide Number Placeholder 3">
            <a:extLst>
              <a:ext uri="{FF2B5EF4-FFF2-40B4-BE49-F238E27FC236}">
                <a16:creationId xmlns="" xmlns:a16="http://schemas.microsoft.com/office/drawing/2014/main" id="{25896977-C5D3-4A34-A23D-F2BFDB27BBBD}"/>
              </a:ext>
            </a:extLst>
          </p:cNvPr>
          <p:cNvSpPr>
            <a:spLocks noGrp="1"/>
          </p:cNvSpPr>
          <p:nvPr>
            <p:ph type="sldNum" sz="quarter" idx="12"/>
          </p:nvPr>
        </p:nvSpPr>
        <p:spPr/>
        <p:txBody>
          <a:bodyPr/>
          <a:lstStyle/>
          <a:p>
            <a:fld id="{0708AD34-7F23-7D4C-8985-F955F4ADD797}" type="slidenum">
              <a:rPr lang="en-US" smtClean="0"/>
              <a:t>8</a:t>
            </a:fld>
            <a:endParaRPr lang="en-US"/>
          </a:p>
        </p:txBody>
      </p:sp>
    </p:spTree>
    <p:extLst>
      <p:ext uri="{BB962C8B-B14F-4D97-AF65-F5344CB8AC3E}">
        <p14:creationId xmlns:p14="http://schemas.microsoft.com/office/powerpoint/2010/main" val="11058143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Problem/OK</a:t>
            </a:r>
          </a:p>
        </p:txBody>
      </p:sp>
      <p:sp>
        <p:nvSpPr>
          <p:cNvPr id="3" name="Content Placeholder 2"/>
          <p:cNvSpPr>
            <a:spLocks noGrp="1"/>
          </p:cNvSpPr>
          <p:nvPr>
            <p:ph idx="1"/>
          </p:nvPr>
        </p:nvSpPr>
        <p:spPr/>
        <p:txBody>
          <a:bodyPr>
            <a:normAutofit/>
          </a:bodyPr>
          <a:lstStyle/>
          <a:p>
            <a:r>
              <a:rPr lang="en-US" dirty="0"/>
              <a:t>No longer RED/GREEN, now PROBLEM/OK</a:t>
            </a:r>
          </a:p>
          <a:p>
            <a:endParaRPr lang="en-US" sz="1200" dirty="0"/>
          </a:p>
          <a:p>
            <a:r>
              <a:rPr lang="en-US" dirty="0"/>
              <a:t>PROBLEM: Resident injuries, structural damage, blocked access</a:t>
            </a:r>
          </a:p>
          <a:p>
            <a:endParaRPr lang="en-US" sz="1200" dirty="0"/>
          </a:p>
          <a:p>
            <a:r>
              <a:rPr lang="en-US" dirty="0"/>
              <a:t>OK: Entry/Street does not need assistance</a:t>
            </a:r>
          </a:p>
          <a:p>
            <a:endParaRPr lang="en-US" sz="1200" dirty="0"/>
          </a:p>
          <a:p>
            <a:r>
              <a:rPr lang="en-US" dirty="0"/>
              <a:t>DO NOT call in OK until the PROBLEM areas have reported!</a:t>
            </a:r>
          </a:p>
        </p:txBody>
      </p:sp>
      <p:sp>
        <p:nvSpPr>
          <p:cNvPr id="4" name="Slide Number Placeholder 3">
            <a:extLst>
              <a:ext uri="{FF2B5EF4-FFF2-40B4-BE49-F238E27FC236}">
                <a16:creationId xmlns="" xmlns:a16="http://schemas.microsoft.com/office/drawing/2014/main" id="{AA2EE3DD-ABD5-41D6-824E-0CAE0E3921CC}"/>
              </a:ext>
            </a:extLst>
          </p:cNvPr>
          <p:cNvSpPr>
            <a:spLocks noGrp="1"/>
          </p:cNvSpPr>
          <p:nvPr>
            <p:ph type="sldNum" sz="quarter" idx="12"/>
          </p:nvPr>
        </p:nvSpPr>
        <p:spPr/>
        <p:txBody>
          <a:bodyPr/>
          <a:lstStyle/>
          <a:p>
            <a:fld id="{0708AD34-7F23-7D4C-8985-F955F4ADD797}" type="slidenum">
              <a:rPr lang="en-US" smtClean="0"/>
              <a:t>9</a:t>
            </a:fld>
            <a:endParaRPr lang="en-US"/>
          </a:p>
        </p:txBody>
      </p:sp>
    </p:spTree>
    <p:extLst>
      <p:ext uri="{BB962C8B-B14F-4D97-AF65-F5344CB8AC3E}">
        <p14:creationId xmlns:p14="http://schemas.microsoft.com/office/powerpoint/2010/main" val="6642701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1138</Words>
  <Application>Microsoft Macintosh PowerPoint</Application>
  <PresentationFormat>On-screen Show (4:3)</PresentationFormat>
  <Paragraphs>114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How to Become an EPO FRS Operator!</vt:lpstr>
      <vt:lpstr>Why Become an FRS Operator?</vt:lpstr>
      <vt:lpstr>Why Spend 30 Minutes Networking on Saturdays?</vt:lpstr>
      <vt:lpstr>PowerPoint Presentation</vt:lpstr>
      <vt:lpstr>PowerPoint Presentation</vt:lpstr>
      <vt:lpstr>Changing Channels on FRS Radio</vt:lpstr>
      <vt:lpstr>FRS Radio Icons</vt:lpstr>
      <vt:lpstr>During a Local Event</vt:lpstr>
      <vt:lpstr>Problem/OK</vt:lpstr>
      <vt:lpstr>During a Large-Area Emergency or Disaster</vt:lpstr>
      <vt:lpstr>PowerPoint Presentation</vt:lpstr>
      <vt:lpstr>The Process In Rossmoor</vt:lpstr>
      <vt:lpstr>Simplifying the Reporting Process</vt:lpstr>
      <vt:lpstr>PowerPoint Presentation</vt:lpstr>
      <vt:lpstr>PowerPoint Presentation</vt:lpstr>
      <vt:lpstr>Want to Help Out?</vt:lpstr>
      <vt:lpstr>Need FRS Training?</vt:lpstr>
      <vt:lpstr>Thank You for Volunteering as an FRS Operator!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 for volunteering as an FRS operator!</dc:title>
  <dc:creator>Christine Monsen Reber</dc:creator>
  <cp:lastModifiedBy>Christine Monsen Reber</cp:lastModifiedBy>
  <cp:revision>47</cp:revision>
  <cp:lastPrinted>2021-05-01T22:23:11Z</cp:lastPrinted>
  <dcterms:created xsi:type="dcterms:W3CDTF">2021-04-21T20:23:34Z</dcterms:created>
  <dcterms:modified xsi:type="dcterms:W3CDTF">2021-05-03T04:41:50Z</dcterms:modified>
</cp:coreProperties>
</file>