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21"/>
  </p:notesMasterIdLst>
  <p:sldIdLst>
    <p:sldId id="256" r:id="rId2"/>
    <p:sldId id="257" r:id="rId3"/>
    <p:sldId id="258" r:id="rId4"/>
    <p:sldId id="259" r:id="rId5"/>
    <p:sldId id="274" r:id="rId6"/>
    <p:sldId id="273" r:id="rId7"/>
    <p:sldId id="260" r:id="rId8"/>
    <p:sldId id="261" r:id="rId9"/>
    <p:sldId id="262" r:id="rId10"/>
    <p:sldId id="265" r:id="rId11"/>
    <p:sldId id="267" r:id="rId12"/>
    <p:sldId id="275" r:id="rId13"/>
    <p:sldId id="276" r:id="rId14"/>
    <p:sldId id="268" r:id="rId15"/>
    <p:sldId id="269" r:id="rId16"/>
    <p:sldId id="270" r:id="rId17"/>
    <p:sldId id="263" r:id="rId18"/>
    <p:sldId id="272" r:id="rId19"/>
    <p:sldId id="271"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4" autoAdjust="0"/>
    <p:restoredTop sz="94660"/>
  </p:normalViewPr>
  <p:slideViewPr>
    <p:cSldViewPr snapToGrid="0">
      <p:cViewPr varScale="1">
        <p:scale>
          <a:sx n="77" d="100"/>
          <a:sy n="77" d="100"/>
        </p:scale>
        <p:origin x="510"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F8A594-8521-4AD0-BA7D-F3966E6AD5D9}" type="datetimeFigureOut">
              <a:rPr lang="en-US" smtClean="0"/>
              <a:t>3/18/2021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48F6FA-422C-4EEA-AF55-BB705684B056}" type="slidenum">
              <a:rPr lang="en-US" smtClean="0"/>
              <a:t>‹#›</a:t>
            </a:fld>
            <a:endParaRPr lang="en-US"/>
          </a:p>
        </p:txBody>
      </p:sp>
    </p:spTree>
    <p:extLst>
      <p:ext uri="{BB962C8B-B14F-4D97-AF65-F5344CB8AC3E}">
        <p14:creationId xmlns:p14="http://schemas.microsoft.com/office/powerpoint/2010/main" val="147861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AF60A-713C-41BA-9788-4C493DDC0A9C}"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255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E0FA7-C445-42F7-AF66-A4F5A6FC8A9C}"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917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AC5C5-1A57-4420-8AFB-CE41693A794B}"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279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C08AF-84E6-4329-8E67-FEA434B47075}"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3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EE328-6AFF-436B-881F-213D56084544}"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103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02069A-09EE-4C7C-86A4-2314A404921D}"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318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EE7F1-171E-411F-96CA-A251A21496E7}" type="datetimeFigureOut">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793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2C98D-A273-4547-9B92-97D7769F71A6}" type="datetimeFigureOut">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05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205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480828-6983-48AD-9E27-CBD3696F837E}"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56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5EFB91-0324-450E-B17F-36DC0ECCE413}"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835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37674-C1BA-4107-9B06-6D4CAC3A3DF5}" type="datetimeFigureOut">
              <a:rPr lang="en-US" smtClean="0"/>
              <a:t>3/18/2021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674580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secure.coplogic.com/dors/startreport/115462201/198863301" TargetMode="External"/><Relationship Id="rId13" Type="http://schemas.openxmlformats.org/officeDocument/2006/relationships/hyperlink" Target="https://secure.coplogic.com/dors/startreport/115462201/115464923" TargetMode="External"/><Relationship Id="rId3" Type="http://schemas.openxmlformats.org/officeDocument/2006/relationships/hyperlink" Target="http://www.walnut-creek.org/departments/public-safety/police/online-crime-reporting/make-an-online-report" TargetMode="External"/><Relationship Id="rId7" Type="http://schemas.openxmlformats.org/officeDocument/2006/relationships/hyperlink" Target="https://secure.coplogic.com/dors/startreport/115462201/115464919" TargetMode="External"/><Relationship Id="rId12" Type="http://schemas.openxmlformats.org/officeDocument/2006/relationships/hyperlink" Target="https://secure.coplogic.com/dors/startreport/115462201/115464916" TargetMode="External"/><Relationship Id="rId17" Type="http://schemas.openxmlformats.org/officeDocument/2006/relationships/hyperlink" Target="https://secure.coplogic.com/dors/startreport/115462201/124223815" TargetMode="External"/><Relationship Id="rId2" Type="http://schemas.openxmlformats.org/officeDocument/2006/relationships/image" Target="../media/image17.jpg"/><Relationship Id="rId16" Type="http://schemas.openxmlformats.org/officeDocument/2006/relationships/hyperlink" Target="https://secure.coplogic.com/dors/startreport/115462201/115464918" TargetMode="External"/><Relationship Id="rId1" Type="http://schemas.openxmlformats.org/officeDocument/2006/relationships/slideLayout" Target="../slideLayouts/slideLayout7.xml"/><Relationship Id="rId6" Type="http://schemas.openxmlformats.org/officeDocument/2006/relationships/hyperlink" Target="https://secure.coplogic.com/dors/startreport/115462201/115464921" TargetMode="External"/><Relationship Id="rId11" Type="http://schemas.openxmlformats.org/officeDocument/2006/relationships/hyperlink" Target="https://secure.coplogic.com/dors/startreport/115462201/115464922" TargetMode="External"/><Relationship Id="rId5" Type="http://schemas.openxmlformats.org/officeDocument/2006/relationships/hyperlink" Target="https://secure.coplogic.com/dors/startreport/115462201/198863302" TargetMode="External"/><Relationship Id="rId15" Type="http://schemas.openxmlformats.org/officeDocument/2006/relationships/hyperlink" Target="https://secure.coplogic.com/dors/startreport/115462201/115464924" TargetMode="External"/><Relationship Id="rId10" Type="http://schemas.openxmlformats.org/officeDocument/2006/relationships/hyperlink" Target="https://secure.coplogic.com/dors/startreport/115462201/115464914" TargetMode="External"/><Relationship Id="rId4" Type="http://schemas.openxmlformats.org/officeDocument/2006/relationships/hyperlink" Target="https://secure.coplogic.com/dors/startreport/115462201/115464915" TargetMode="External"/><Relationship Id="rId9" Type="http://schemas.openxmlformats.org/officeDocument/2006/relationships/hyperlink" Target="https://secure.coplogic.com/dors/startreport/115462201/115464920" TargetMode="External"/><Relationship Id="rId14" Type="http://schemas.openxmlformats.org/officeDocument/2006/relationships/hyperlink" Target="https://secure.coplogic.com/dors/startreport/115462201/11546491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walnutcreekpd.com/" TargetMode="Externa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D680-747F-4B8F-A8F2-214E5D770CAB}"/>
              </a:ext>
            </a:extLst>
          </p:cNvPr>
          <p:cNvSpPr>
            <a:spLocks noGrp="1"/>
          </p:cNvSpPr>
          <p:nvPr>
            <p:ph type="ctrTitle"/>
          </p:nvPr>
        </p:nvSpPr>
        <p:spPr>
          <a:xfrm>
            <a:off x="6713220" y="1054100"/>
            <a:ext cx="4615180" cy="3736099"/>
          </a:xfrm>
        </p:spPr>
        <p:txBody>
          <a:bodyPr anchor="ctr">
            <a:normAutofit/>
          </a:bodyPr>
          <a:lstStyle/>
          <a:p>
            <a:r>
              <a:rPr lang="en-US" sz="6800"/>
              <a:t>The basics of calling 911 </a:t>
            </a:r>
            <a:endParaRPr lang="en-US" sz="6800" dirty="0"/>
          </a:p>
        </p:txBody>
      </p:sp>
      <p:sp>
        <p:nvSpPr>
          <p:cNvPr id="3" name="Subtitle 2">
            <a:extLst>
              <a:ext uri="{FF2B5EF4-FFF2-40B4-BE49-F238E27FC236}">
                <a16:creationId xmlns:a16="http://schemas.microsoft.com/office/drawing/2014/main" id="{35FF1DEA-482B-44A2-A122-CF28564132F4}"/>
              </a:ext>
            </a:extLst>
          </p:cNvPr>
          <p:cNvSpPr>
            <a:spLocks noGrp="1"/>
          </p:cNvSpPr>
          <p:nvPr>
            <p:ph type="subTitle" idx="1"/>
          </p:nvPr>
        </p:nvSpPr>
        <p:spPr>
          <a:xfrm>
            <a:off x="6935216" y="4797705"/>
            <a:ext cx="4615180" cy="668769"/>
          </a:xfrm>
        </p:spPr>
        <p:txBody>
          <a:bodyPr>
            <a:normAutofit/>
          </a:bodyPr>
          <a:lstStyle/>
          <a:p>
            <a:r>
              <a:rPr lang="en-US" sz="2000" dirty="0"/>
              <a:t>Walnut Creek Police Department </a:t>
            </a:r>
          </a:p>
        </p:txBody>
      </p:sp>
      <p:pic>
        <p:nvPicPr>
          <p:cNvPr id="11" name="Picture 10">
            <a:extLst>
              <a:ext uri="{FF2B5EF4-FFF2-40B4-BE49-F238E27FC236}">
                <a16:creationId xmlns:a16="http://schemas.microsoft.com/office/drawing/2014/main" id="{9ECC4B2C-EEF9-408B-88C8-56F3400E3560}"/>
              </a:ext>
            </a:extLst>
          </p:cNvPr>
          <p:cNvPicPr>
            <a:picLocks noChangeAspect="1"/>
          </p:cNvPicPr>
          <p:nvPr/>
        </p:nvPicPr>
        <p:blipFill rotWithShape="1">
          <a:blip r:embed="rId2"/>
          <a:srcRect l="8416" r="8951"/>
          <a:stretch/>
        </p:blipFill>
        <p:spPr>
          <a:xfrm>
            <a:off x="633999" y="1054100"/>
            <a:ext cx="5462001" cy="4382677"/>
          </a:xfrm>
          <a:prstGeom prst="rect">
            <a:avLst/>
          </a:prstGeom>
        </p:spPr>
      </p:pic>
    </p:spTree>
    <p:extLst>
      <p:ext uri="{BB962C8B-B14F-4D97-AF65-F5344CB8AC3E}">
        <p14:creationId xmlns:p14="http://schemas.microsoft.com/office/powerpoint/2010/main" val="3900189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girl, indoor, wall&#10;&#10;Description generated with very high confidence">
            <a:extLst>
              <a:ext uri="{FF2B5EF4-FFF2-40B4-BE49-F238E27FC236}">
                <a16:creationId xmlns:a16="http://schemas.microsoft.com/office/drawing/2014/main" id="{502182AA-FCED-4EE4-8447-801EC9581C2C}"/>
              </a:ext>
            </a:extLst>
          </p:cNvPr>
          <p:cNvPicPr>
            <a:picLocks noChangeAspect="1"/>
          </p:cNvPicPr>
          <p:nvPr/>
        </p:nvPicPr>
        <p:blipFill rotWithShape="1">
          <a:blip r:embed="rId2"/>
          <a:srcRect l="6854" r="42702" b="-1"/>
          <a:stretch/>
        </p:blipFill>
        <p:spPr>
          <a:xfrm>
            <a:off x="920834" y="886394"/>
            <a:ext cx="3599870" cy="5116743"/>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5ACB7BB2-7AE1-4628-B924-A1818FBCC03B}"/>
              </a:ext>
            </a:extLst>
          </p:cNvPr>
          <p:cNvPicPr>
            <a:picLocks noChangeAspect="1"/>
          </p:cNvPicPr>
          <p:nvPr/>
        </p:nvPicPr>
        <p:blipFill rotWithShape="1">
          <a:blip r:embed="rId3"/>
          <a:srcRect l="24942" r="4016"/>
          <a:stretch/>
        </p:blipFill>
        <p:spPr>
          <a:xfrm>
            <a:off x="4681571" y="886394"/>
            <a:ext cx="6462255" cy="5116743"/>
          </a:xfrm>
          <a:prstGeom prst="rect">
            <a:avLst/>
          </a:prstGeom>
        </p:spPr>
      </p:pic>
    </p:spTree>
    <p:extLst>
      <p:ext uri="{BB962C8B-B14F-4D97-AF65-F5344CB8AC3E}">
        <p14:creationId xmlns:p14="http://schemas.microsoft.com/office/powerpoint/2010/main" val="3486486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FCF4C3-B63A-4613-8F8C-8FBFE4AFD629}"/>
              </a:ext>
            </a:extLst>
          </p:cNvPr>
          <p:cNvSpPr txBox="1"/>
          <p:nvPr/>
        </p:nvSpPr>
        <p:spPr>
          <a:xfrm>
            <a:off x="3926541" y="0"/>
            <a:ext cx="3313355" cy="707886"/>
          </a:xfrm>
          <a:prstGeom prst="rect">
            <a:avLst/>
          </a:prstGeom>
          <a:noFill/>
        </p:spPr>
        <p:txBody>
          <a:bodyPr wrap="square" rtlCol="0">
            <a:spAutoFit/>
          </a:bodyPr>
          <a:lstStyle/>
          <a:p>
            <a:pPr algn="ctr"/>
            <a:r>
              <a:rPr lang="en-US" sz="4000" dirty="0">
                <a:solidFill>
                  <a:srgbClr val="0070C0"/>
                </a:solidFill>
                <a:latin typeface="Stencil" panose="040409050D0802020404" pitchFamily="82" charset="0"/>
              </a:rPr>
              <a:t>Location! </a:t>
            </a:r>
          </a:p>
        </p:txBody>
      </p:sp>
      <p:sp>
        <p:nvSpPr>
          <p:cNvPr id="4" name="TextBox 3">
            <a:extLst>
              <a:ext uri="{FF2B5EF4-FFF2-40B4-BE49-F238E27FC236}">
                <a16:creationId xmlns:a16="http://schemas.microsoft.com/office/drawing/2014/main" id="{8DB93378-8EC4-464B-8C21-22B4F5503ECF}"/>
              </a:ext>
            </a:extLst>
          </p:cNvPr>
          <p:cNvSpPr txBox="1"/>
          <p:nvPr/>
        </p:nvSpPr>
        <p:spPr>
          <a:xfrm>
            <a:off x="5748250" y="750020"/>
            <a:ext cx="3388659" cy="769441"/>
          </a:xfrm>
          <a:prstGeom prst="rect">
            <a:avLst/>
          </a:prstGeom>
          <a:noFill/>
        </p:spPr>
        <p:txBody>
          <a:bodyPr wrap="square" rtlCol="0">
            <a:spAutoFit/>
          </a:bodyPr>
          <a:lstStyle/>
          <a:p>
            <a:pPr algn="ctr"/>
            <a:r>
              <a:rPr lang="en-US" sz="4400" dirty="0">
                <a:solidFill>
                  <a:srgbClr val="002060"/>
                </a:solidFill>
                <a:latin typeface="Stencil" panose="040409050D0802020404" pitchFamily="82" charset="0"/>
              </a:rPr>
              <a:t>Location!</a:t>
            </a:r>
          </a:p>
        </p:txBody>
      </p:sp>
      <p:sp>
        <p:nvSpPr>
          <p:cNvPr id="5" name="TextBox 4">
            <a:extLst>
              <a:ext uri="{FF2B5EF4-FFF2-40B4-BE49-F238E27FC236}">
                <a16:creationId xmlns:a16="http://schemas.microsoft.com/office/drawing/2014/main" id="{7C2B8699-AFAB-46C9-B01F-B3ED629AEF28}"/>
              </a:ext>
            </a:extLst>
          </p:cNvPr>
          <p:cNvSpPr txBox="1"/>
          <p:nvPr/>
        </p:nvSpPr>
        <p:spPr>
          <a:xfrm>
            <a:off x="7442580" y="1544976"/>
            <a:ext cx="3869819" cy="830997"/>
          </a:xfrm>
          <a:prstGeom prst="rect">
            <a:avLst/>
          </a:prstGeom>
          <a:noFill/>
        </p:spPr>
        <p:txBody>
          <a:bodyPr wrap="square" rtlCol="0">
            <a:spAutoFit/>
          </a:bodyPr>
          <a:lstStyle/>
          <a:p>
            <a:pPr algn="ctr"/>
            <a:r>
              <a:rPr lang="en-US" sz="4800" dirty="0">
                <a:solidFill>
                  <a:srgbClr val="FF0000"/>
                </a:solidFill>
                <a:latin typeface="Stencil" panose="040409050D0802020404" pitchFamily="82" charset="0"/>
              </a:rPr>
              <a:t>Location!!!</a:t>
            </a:r>
          </a:p>
        </p:txBody>
      </p:sp>
      <p:sp>
        <p:nvSpPr>
          <p:cNvPr id="6" name="TextBox 5">
            <a:extLst>
              <a:ext uri="{FF2B5EF4-FFF2-40B4-BE49-F238E27FC236}">
                <a16:creationId xmlns:a16="http://schemas.microsoft.com/office/drawing/2014/main" id="{8B867B90-4694-47F9-AA8C-4B8A0B11E619}"/>
              </a:ext>
            </a:extLst>
          </p:cNvPr>
          <p:cNvSpPr txBox="1"/>
          <p:nvPr/>
        </p:nvSpPr>
        <p:spPr>
          <a:xfrm>
            <a:off x="1" y="2594828"/>
            <a:ext cx="12048564" cy="3477875"/>
          </a:xfrm>
          <a:prstGeom prst="rect">
            <a:avLst/>
          </a:prstGeom>
          <a:noFill/>
        </p:spPr>
        <p:txBody>
          <a:bodyPr wrap="square" rtlCol="0">
            <a:spAutoFit/>
          </a:bodyPr>
          <a:lstStyle/>
          <a:p>
            <a:pPr algn="ctr"/>
            <a:r>
              <a:rPr lang="en-US" sz="2000" dirty="0">
                <a:latin typeface="+mj-lt"/>
              </a:rPr>
              <a:t>The reason location is SO important is because we cannot send help to you if we do not know where you are. </a:t>
            </a:r>
          </a:p>
          <a:p>
            <a:pPr algn="ctr"/>
            <a:endParaRPr lang="en-US" sz="2000" dirty="0">
              <a:latin typeface="+mj-lt"/>
            </a:endParaRPr>
          </a:p>
          <a:p>
            <a:pPr algn="ctr"/>
            <a:r>
              <a:rPr lang="en-US" sz="2000" dirty="0">
                <a:latin typeface="+mj-lt"/>
              </a:rPr>
              <a:t>Land lines (aka Home Phones) are already </a:t>
            </a:r>
            <a:r>
              <a:rPr lang="en-US" sz="2000" dirty="0" smtClean="0">
                <a:latin typeface="+mj-lt"/>
              </a:rPr>
              <a:t>programmed </a:t>
            </a:r>
            <a:r>
              <a:rPr lang="en-US" sz="2000" dirty="0">
                <a:latin typeface="+mj-lt"/>
              </a:rPr>
              <a:t>to route 911 calls to the appropriate 911 answering center and automatically displays the callers phone number and address. </a:t>
            </a:r>
          </a:p>
          <a:p>
            <a:pPr algn="ctr"/>
            <a:endParaRPr lang="en-US" sz="2000" dirty="0">
              <a:latin typeface="+mj-lt"/>
            </a:endParaRPr>
          </a:p>
          <a:p>
            <a:pPr algn="ctr"/>
            <a:r>
              <a:rPr lang="en-US" sz="2000" dirty="0">
                <a:latin typeface="+mj-lt"/>
              </a:rPr>
              <a:t>Cell Phones operate much differently. Cell phone 911 calls are routed to the nearest cell phone tower, which then bounces the 911 call to the nearest 911 answering center. Technology has gotten better at making sure cell phone callers reach the correct nearest 911 answering center, however, it is not 100% accurate and sometimes if the cell phone towers are busy, your call may get bounced to a farther tower, causing you to reach a farther dispatch center. </a:t>
            </a:r>
          </a:p>
          <a:p>
            <a:pPr algn="ctr"/>
            <a:r>
              <a:rPr lang="en-US" sz="2000" dirty="0">
                <a:latin typeface="+mj-lt"/>
              </a:rPr>
              <a:t>In addition to this, </a:t>
            </a:r>
            <a:r>
              <a:rPr lang="en-US" sz="2000" b="1" dirty="0">
                <a:latin typeface="+mj-lt"/>
              </a:rPr>
              <a:t>cell phone 911 calls do not display your location to the 911 call center. </a:t>
            </a:r>
            <a:r>
              <a:rPr lang="en-US" sz="2000" dirty="0">
                <a:latin typeface="+mj-lt"/>
              </a:rPr>
              <a:t>This is why it is very important to give your location when calling from a cell phone. </a:t>
            </a:r>
          </a:p>
        </p:txBody>
      </p:sp>
      <p:pic>
        <p:nvPicPr>
          <p:cNvPr id="7" name="Picture 6" descr="A picture containing text, map&#10;&#10;Description generated with very high confidence">
            <a:extLst>
              <a:ext uri="{FF2B5EF4-FFF2-40B4-BE49-F238E27FC236}">
                <a16:creationId xmlns:a16="http://schemas.microsoft.com/office/drawing/2014/main" id="{CDC5A9CC-F0EC-4ED9-A0F5-0FFA955BFDCB}"/>
              </a:ext>
            </a:extLst>
          </p:cNvPr>
          <p:cNvPicPr>
            <a:picLocks noChangeAspect="1"/>
          </p:cNvPicPr>
          <p:nvPr/>
        </p:nvPicPr>
        <p:blipFill>
          <a:blip r:embed="rId2"/>
          <a:stretch>
            <a:fillRect/>
          </a:stretch>
        </p:blipFill>
        <p:spPr>
          <a:xfrm>
            <a:off x="349400" y="296970"/>
            <a:ext cx="3388660" cy="2246829"/>
          </a:xfrm>
          <a:prstGeom prst="rect">
            <a:avLst/>
          </a:prstGeom>
        </p:spPr>
      </p:pic>
    </p:spTree>
    <p:extLst>
      <p:ext uri="{BB962C8B-B14F-4D97-AF65-F5344CB8AC3E}">
        <p14:creationId xmlns:p14="http://schemas.microsoft.com/office/powerpoint/2010/main" val="205404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 fill="hold">
                                          <p:stCondLst>
                                            <p:cond delay="0"/>
                                          </p:stCondLst>
                                        </p:cTn>
                                        <p:tgtEl>
                                          <p:spTgt spid="3">
                                            <p:txEl>
                                              <p:pRg st="0" end="0"/>
                                            </p:txEl>
                                          </p:spTgt>
                                        </p:tgtEl>
                                        <p:attrNameLst>
                                          <p:attrName>r</p:attrName>
                                        </p:attrNameLst>
                                      </p:cBhvr>
                                    </p:animRot>
                                    <p:animRot by="-240000">
                                      <p:cBhvr>
                                        <p:cTn id="12" dur="2" fill="hold">
                                          <p:stCondLst>
                                            <p:cond delay="100"/>
                                          </p:stCondLst>
                                        </p:cTn>
                                        <p:tgtEl>
                                          <p:spTgt spid="3">
                                            <p:txEl>
                                              <p:pRg st="0" end="0"/>
                                            </p:txEl>
                                          </p:spTgt>
                                        </p:tgtEl>
                                        <p:attrNameLst>
                                          <p:attrName>r</p:attrName>
                                        </p:attrNameLst>
                                      </p:cBhvr>
                                    </p:animRot>
                                    <p:animRot by="240000">
                                      <p:cBhvr>
                                        <p:cTn id="13" dur="2" fill="hold">
                                          <p:stCondLst>
                                            <p:cond delay="199"/>
                                          </p:stCondLst>
                                        </p:cTn>
                                        <p:tgtEl>
                                          <p:spTgt spid="3">
                                            <p:txEl>
                                              <p:pRg st="0" end="0"/>
                                            </p:txEl>
                                          </p:spTgt>
                                        </p:tgtEl>
                                        <p:attrNameLst>
                                          <p:attrName>r</p:attrName>
                                        </p:attrNameLst>
                                      </p:cBhvr>
                                    </p:animRot>
                                    <p:animRot by="-240000">
                                      <p:cBhvr>
                                        <p:cTn id="14" dur="2" fill="hold">
                                          <p:stCondLst>
                                            <p:cond delay="299"/>
                                          </p:stCondLst>
                                        </p:cTn>
                                        <p:tgtEl>
                                          <p:spTgt spid="3">
                                            <p:txEl>
                                              <p:pRg st="0" end="0"/>
                                            </p:txEl>
                                          </p:spTgt>
                                        </p:tgtEl>
                                        <p:attrNameLst>
                                          <p:attrName>r</p:attrName>
                                        </p:attrNameLst>
                                      </p:cBhvr>
                                    </p:animRot>
                                    <p:animRot by="120000">
                                      <p:cBhvr>
                                        <p:cTn id="15" dur="2" fill="hold">
                                          <p:stCondLst>
                                            <p:cond delay="499"/>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 fill="hold">
                                          <p:stCondLst>
                                            <p:cond delay="0"/>
                                          </p:stCondLst>
                                        </p:cTn>
                                        <p:tgtEl>
                                          <p:spTgt spid="4">
                                            <p:txEl>
                                              <p:pRg st="0" end="0"/>
                                            </p:txEl>
                                          </p:spTgt>
                                        </p:tgtEl>
                                        <p:attrNameLst>
                                          <p:attrName>r</p:attrName>
                                        </p:attrNameLst>
                                      </p:cBhvr>
                                    </p:animRot>
                                    <p:animRot by="-240000">
                                      <p:cBhvr>
                                        <p:cTn id="25" dur="2" fill="hold">
                                          <p:stCondLst>
                                            <p:cond delay="100"/>
                                          </p:stCondLst>
                                        </p:cTn>
                                        <p:tgtEl>
                                          <p:spTgt spid="4">
                                            <p:txEl>
                                              <p:pRg st="0" end="0"/>
                                            </p:txEl>
                                          </p:spTgt>
                                        </p:tgtEl>
                                        <p:attrNameLst>
                                          <p:attrName>r</p:attrName>
                                        </p:attrNameLst>
                                      </p:cBhvr>
                                    </p:animRot>
                                    <p:animRot by="240000">
                                      <p:cBhvr>
                                        <p:cTn id="26" dur="2" fill="hold">
                                          <p:stCondLst>
                                            <p:cond delay="199"/>
                                          </p:stCondLst>
                                        </p:cTn>
                                        <p:tgtEl>
                                          <p:spTgt spid="4">
                                            <p:txEl>
                                              <p:pRg st="0" end="0"/>
                                            </p:txEl>
                                          </p:spTgt>
                                        </p:tgtEl>
                                        <p:attrNameLst>
                                          <p:attrName>r</p:attrName>
                                        </p:attrNameLst>
                                      </p:cBhvr>
                                    </p:animRot>
                                    <p:animRot by="-240000">
                                      <p:cBhvr>
                                        <p:cTn id="27" dur="2" fill="hold">
                                          <p:stCondLst>
                                            <p:cond delay="299"/>
                                          </p:stCondLst>
                                        </p:cTn>
                                        <p:tgtEl>
                                          <p:spTgt spid="4">
                                            <p:txEl>
                                              <p:pRg st="0" end="0"/>
                                            </p:txEl>
                                          </p:spTgt>
                                        </p:tgtEl>
                                        <p:attrNameLst>
                                          <p:attrName>r</p:attrName>
                                        </p:attrNameLst>
                                      </p:cBhvr>
                                    </p:animRot>
                                    <p:animRot by="120000">
                                      <p:cBhvr>
                                        <p:cTn id="28" dur="2" fill="hold">
                                          <p:stCondLst>
                                            <p:cond delay="499"/>
                                          </p:stCondLst>
                                        </p:cTn>
                                        <p:tgtEl>
                                          <p:spTgt spid="4">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500" fill="hold"/>
                                        <p:tgtEl>
                                          <p:spTgt spid="5">
                                            <p:txEl>
                                              <p:pRg st="0" end="0"/>
                                            </p:txEl>
                                          </p:spTgt>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089" y="1782585"/>
            <a:ext cx="4651911" cy="24217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75" y="274297"/>
            <a:ext cx="7019925" cy="5857875"/>
          </a:xfrm>
          <a:prstGeom prst="rect">
            <a:avLst/>
          </a:prstGeom>
        </p:spPr>
      </p:pic>
    </p:spTree>
    <p:extLst>
      <p:ext uri="{BB962C8B-B14F-4D97-AF65-F5344CB8AC3E}">
        <p14:creationId xmlns:p14="http://schemas.microsoft.com/office/powerpoint/2010/main" val="272219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77" y="490849"/>
            <a:ext cx="5397500" cy="6121400"/>
          </a:xfrm>
          <a:prstGeom prst="rect">
            <a:avLst/>
          </a:prstGeom>
        </p:spPr>
      </p:pic>
      <p:sp>
        <p:nvSpPr>
          <p:cNvPr id="3" name="TextBox 2"/>
          <p:cNvSpPr txBox="1"/>
          <p:nvPr/>
        </p:nvSpPr>
        <p:spPr>
          <a:xfrm>
            <a:off x="6429080" y="1602557"/>
            <a:ext cx="5033914" cy="4401205"/>
          </a:xfrm>
          <a:prstGeom prst="rect">
            <a:avLst/>
          </a:prstGeom>
          <a:noFill/>
        </p:spPr>
        <p:txBody>
          <a:bodyPr wrap="square" rtlCol="0">
            <a:spAutoFit/>
          </a:bodyPr>
          <a:lstStyle/>
          <a:p>
            <a:r>
              <a:rPr lang="en-US" sz="2800" dirty="0" smtClean="0"/>
              <a:t>Lock your cell phone before putting your phone in your pocket or purse.  </a:t>
            </a:r>
          </a:p>
          <a:p>
            <a:endParaRPr lang="en-US" sz="2800" dirty="0"/>
          </a:p>
          <a:p>
            <a:r>
              <a:rPr lang="en-US" sz="2800" dirty="0" smtClean="0"/>
              <a:t>If you dial 911 in error, stay on the line and inform the Dispatcher.  </a:t>
            </a:r>
          </a:p>
          <a:p>
            <a:endParaRPr lang="en-US" sz="2800" dirty="0"/>
          </a:p>
          <a:p>
            <a:r>
              <a:rPr lang="en-US" sz="2800" dirty="0" smtClean="0"/>
              <a:t>WCPD receives approximately 20 accidental 911 calls per day.  </a:t>
            </a:r>
            <a:endParaRPr lang="en-US" sz="2800" dirty="0"/>
          </a:p>
        </p:txBody>
      </p:sp>
    </p:spTree>
    <p:extLst>
      <p:ext uri="{BB962C8B-B14F-4D97-AF65-F5344CB8AC3E}">
        <p14:creationId xmlns:p14="http://schemas.microsoft.com/office/powerpoint/2010/main" val="12770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B8DE-A898-4332-8D13-DD2786D05F91}"/>
              </a:ext>
            </a:extLst>
          </p:cNvPr>
          <p:cNvSpPr>
            <a:spLocks noGrp="1"/>
          </p:cNvSpPr>
          <p:nvPr>
            <p:ph type="title"/>
          </p:nvPr>
        </p:nvSpPr>
        <p:spPr>
          <a:xfrm>
            <a:off x="3118975" y="991703"/>
            <a:ext cx="8607116" cy="1331105"/>
          </a:xfrm>
        </p:spPr>
        <p:txBody>
          <a:bodyPr/>
          <a:lstStyle/>
          <a:p>
            <a:r>
              <a:rPr lang="en-US" dirty="0"/>
              <a:t>www.WalnutCreekPD.com</a:t>
            </a:r>
          </a:p>
        </p:txBody>
      </p:sp>
      <p:pic>
        <p:nvPicPr>
          <p:cNvPr id="8" name="Content Placeholder 7">
            <a:extLst>
              <a:ext uri="{FF2B5EF4-FFF2-40B4-BE49-F238E27FC236}">
                <a16:creationId xmlns:a16="http://schemas.microsoft.com/office/drawing/2014/main" id="{685FDC12-5BEC-4A0B-AFF0-7A89F700E625}"/>
              </a:ext>
            </a:extLst>
          </p:cNvPr>
          <p:cNvPicPr>
            <a:picLocks noGrp="1" noChangeAspect="1"/>
          </p:cNvPicPr>
          <p:nvPr>
            <p:ph sz="half" idx="1"/>
          </p:nvPr>
        </p:nvPicPr>
        <p:blipFill>
          <a:blip r:embed="rId2"/>
          <a:stretch>
            <a:fillRect/>
          </a:stretch>
        </p:blipFill>
        <p:spPr>
          <a:xfrm>
            <a:off x="119955" y="0"/>
            <a:ext cx="2950028" cy="2209674"/>
          </a:xfrm>
        </p:spPr>
      </p:pic>
      <p:sp>
        <p:nvSpPr>
          <p:cNvPr id="12" name="Content Placeholder 11">
            <a:extLst>
              <a:ext uri="{FF2B5EF4-FFF2-40B4-BE49-F238E27FC236}">
                <a16:creationId xmlns:a16="http://schemas.microsoft.com/office/drawing/2014/main" id="{E6E192A0-4ACD-4B9F-B5F4-FFEB68B0242D}"/>
              </a:ext>
            </a:extLst>
          </p:cNvPr>
          <p:cNvSpPr>
            <a:spLocks noGrp="1"/>
          </p:cNvSpPr>
          <p:nvPr>
            <p:ph sz="half" idx="2"/>
          </p:nvPr>
        </p:nvSpPr>
        <p:spPr>
          <a:xfrm>
            <a:off x="322729" y="2194561"/>
            <a:ext cx="11749316" cy="4087906"/>
          </a:xfrm>
        </p:spPr>
        <p:txBody>
          <a:bodyPr>
            <a:normAutofit fontScale="92500" lnSpcReduction="10000"/>
          </a:bodyPr>
          <a:lstStyle/>
          <a:p>
            <a:r>
              <a:rPr lang="en-US" dirty="0"/>
              <a:t>Online reporting is a convenient way to report certain crimes. </a:t>
            </a:r>
          </a:p>
          <a:p>
            <a:r>
              <a:rPr lang="en-US" dirty="0"/>
              <a:t>In order to use online reporting the crime must meet certain criteria: </a:t>
            </a:r>
          </a:p>
          <a:p>
            <a:pPr marL="274320" lvl="1" indent="0">
              <a:buNone/>
            </a:pPr>
            <a:endParaRPr lang="en-US" dirty="0"/>
          </a:p>
          <a:p>
            <a:pPr lvl="1">
              <a:buClr>
                <a:srgbClr val="C00000"/>
              </a:buClr>
              <a:buFont typeface="Wingdings" panose="05000000000000000000" pitchFamily="2" charset="2"/>
              <a:buChar char="ü"/>
            </a:pPr>
            <a:r>
              <a:rPr lang="en-US" dirty="0"/>
              <a:t>	Must </a:t>
            </a:r>
            <a:r>
              <a:rPr lang="en-US" dirty="0" smtClean="0"/>
              <a:t>have</a:t>
            </a:r>
            <a:r>
              <a:rPr lang="en-US" dirty="0" smtClean="0"/>
              <a:t> </a:t>
            </a:r>
            <a:r>
              <a:rPr lang="en-US" dirty="0"/>
              <a:t>occurred in the city of Walnut Creek</a:t>
            </a:r>
          </a:p>
          <a:p>
            <a:pPr lvl="1">
              <a:buClr>
                <a:srgbClr val="C00000"/>
              </a:buClr>
              <a:buFont typeface="Wingdings" panose="05000000000000000000" pitchFamily="2" charset="2"/>
              <a:buChar char="ü"/>
            </a:pPr>
            <a:r>
              <a:rPr lang="en-US" dirty="0"/>
              <a:t>	Must not be an emergency or In Progress </a:t>
            </a:r>
          </a:p>
          <a:p>
            <a:pPr lvl="1">
              <a:buClr>
                <a:srgbClr val="C00000"/>
              </a:buClr>
              <a:buFont typeface="Wingdings" panose="05000000000000000000" pitchFamily="2" charset="2"/>
              <a:buChar char="ü"/>
            </a:pPr>
            <a:r>
              <a:rPr lang="en-US" dirty="0"/>
              <a:t>	Must not be a violent crime or involve any injuries</a:t>
            </a:r>
          </a:p>
          <a:p>
            <a:pPr lvl="1">
              <a:buClr>
                <a:srgbClr val="C00000"/>
              </a:buClr>
              <a:buFont typeface="Wingdings" panose="05000000000000000000" pitchFamily="2" charset="2"/>
              <a:buChar char="ü"/>
            </a:pPr>
            <a:r>
              <a:rPr lang="en-US" dirty="0"/>
              <a:t>	Cannot have any suspect information – if you possibly know who committed the crime, or have video </a:t>
            </a:r>
            <a:r>
              <a:rPr lang="en-US" dirty="0" smtClean="0"/>
              <a:t>surveillance </a:t>
            </a:r>
            <a:r>
              <a:rPr lang="en-US" dirty="0"/>
              <a:t>or pictures then you will need to call the dispatch center to have an Officer investigate </a:t>
            </a:r>
            <a:r>
              <a:rPr lang="en-US" dirty="0" smtClean="0"/>
              <a:t>the </a:t>
            </a:r>
            <a:r>
              <a:rPr lang="en-US" dirty="0"/>
              <a:t>crime. </a:t>
            </a:r>
          </a:p>
          <a:p>
            <a:pPr marL="274320" lvl="1" indent="0">
              <a:buNone/>
            </a:pPr>
            <a:endParaRPr lang="en-US" dirty="0"/>
          </a:p>
          <a:p>
            <a:pPr marL="274320" lvl="1" indent="0">
              <a:buNone/>
            </a:pPr>
            <a:r>
              <a:rPr lang="en-US" dirty="0"/>
              <a:t>*You must have a valid email address to use the online crime reporting system</a:t>
            </a:r>
          </a:p>
          <a:p>
            <a:pPr marL="274320" lvl="1" indent="0">
              <a:buNone/>
            </a:pPr>
            <a:r>
              <a:rPr lang="en-US" dirty="0"/>
              <a:t>	</a:t>
            </a:r>
          </a:p>
        </p:txBody>
      </p:sp>
      <p:sp>
        <p:nvSpPr>
          <p:cNvPr id="9" name="TextBox 8">
            <a:extLst>
              <a:ext uri="{FF2B5EF4-FFF2-40B4-BE49-F238E27FC236}">
                <a16:creationId xmlns:a16="http://schemas.microsoft.com/office/drawing/2014/main" id="{2F22A27F-6ABE-4C5E-8C9B-B09BC8DF34B9}"/>
              </a:ext>
            </a:extLst>
          </p:cNvPr>
          <p:cNvSpPr txBox="1"/>
          <p:nvPr/>
        </p:nvSpPr>
        <p:spPr>
          <a:xfrm>
            <a:off x="2719130" y="396951"/>
            <a:ext cx="2648935" cy="707886"/>
          </a:xfrm>
          <a:prstGeom prst="rect">
            <a:avLst/>
          </a:prstGeom>
          <a:noFill/>
        </p:spPr>
        <p:txBody>
          <a:bodyPr wrap="square" rtlCol="0">
            <a:spAutoFit/>
          </a:bodyPr>
          <a:lstStyle/>
          <a:p>
            <a:r>
              <a:rPr lang="en-US" sz="4000" dirty="0"/>
              <a:t>Reporting:</a:t>
            </a:r>
            <a:r>
              <a:rPr lang="en-US" sz="2800" dirty="0"/>
              <a:t> </a:t>
            </a:r>
          </a:p>
        </p:txBody>
      </p:sp>
    </p:spTree>
    <p:extLst>
      <p:ext uri="{BB962C8B-B14F-4D97-AF65-F5344CB8AC3E}">
        <p14:creationId xmlns:p14="http://schemas.microsoft.com/office/powerpoint/2010/main" val="1611448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omputer&#10;&#10;Description generated with high confidence">
            <a:extLst>
              <a:ext uri="{FF2B5EF4-FFF2-40B4-BE49-F238E27FC236}">
                <a16:creationId xmlns:a16="http://schemas.microsoft.com/office/drawing/2014/main" id="{88A6377F-7C6A-4D0C-93B3-AFE590E6C899}"/>
              </a:ext>
            </a:extLst>
          </p:cNvPr>
          <p:cNvPicPr>
            <a:picLocks noChangeAspect="1"/>
          </p:cNvPicPr>
          <p:nvPr/>
        </p:nvPicPr>
        <p:blipFill>
          <a:blip r:embed="rId2"/>
          <a:stretch>
            <a:fillRect/>
          </a:stretch>
        </p:blipFill>
        <p:spPr>
          <a:xfrm>
            <a:off x="8459097" y="4211659"/>
            <a:ext cx="3976742" cy="2646341"/>
          </a:xfrm>
          <a:prstGeom prst="rect">
            <a:avLst/>
          </a:prstGeom>
        </p:spPr>
      </p:pic>
      <p:sp>
        <p:nvSpPr>
          <p:cNvPr id="6" name="TextBox 5">
            <a:extLst>
              <a:ext uri="{FF2B5EF4-FFF2-40B4-BE49-F238E27FC236}">
                <a16:creationId xmlns:a16="http://schemas.microsoft.com/office/drawing/2014/main" id="{531F0B7F-E9B8-4C62-ADEA-0DBA9EE44261}"/>
              </a:ext>
            </a:extLst>
          </p:cNvPr>
          <p:cNvSpPr txBox="1"/>
          <p:nvPr/>
        </p:nvSpPr>
        <p:spPr>
          <a:xfrm>
            <a:off x="105188" y="58227"/>
            <a:ext cx="11986408" cy="3600986"/>
          </a:xfrm>
          <a:prstGeom prst="rect">
            <a:avLst/>
          </a:prstGeom>
          <a:noFill/>
        </p:spPr>
        <p:txBody>
          <a:bodyPr wrap="square" rtlCol="0">
            <a:spAutoFit/>
          </a:bodyPr>
          <a:lstStyle/>
          <a:p>
            <a:pPr lvl="2"/>
            <a:r>
              <a:rPr lang="en-US" dirty="0"/>
              <a:t>				</a:t>
            </a:r>
            <a:r>
              <a:rPr lang="en-US" sz="2400" u="sng" dirty="0">
                <a:latin typeface="Rockwell Extra Bold" panose="02060903040505020403" pitchFamily="18" charset="0"/>
              </a:rPr>
              <a:t>Steps to make an Online Report </a:t>
            </a:r>
          </a:p>
          <a:p>
            <a:pPr lvl="2"/>
            <a:endParaRPr lang="en-US" sz="2400" u="sng" dirty="0">
              <a:latin typeface="Rockwell Extra Bold" panose="02060903040505020403" pitchFamily="18" charset="0"/>
            </a:endParaRPr>
          </a:p>
          <a:p>
            <a:pPr marL="342900" indent="-342900">
              <a:buFont typeface="+mj-lt"/>
              <a:buAutoNum type="arabicPeriod"/>
            </a:pPr>
            <a:r>
              <a:rPr lang="en-US" dirty="0"/>
              <a:t>Go to:  www.WalnutCreekPD.com</a:t>
            </a:r>
          </a:p>
          <a:p>
            <a:pPr marL="342900" indent="-342900">
              <a:buFont typeface="+mj-lt"/>
              <a:buAutoNum type="arabicPeriod"/>
            </a:pPr>
            <a:r>
              <a:rPr lang="en-US" dirty="0"/>
              <a:t>Click on ONLINE REPORTING near the top of the page. </a:t>
            </a:r>
            <a:endParaRPr lang="en-US" dirty="0" smtClean="0"/>
          </a:p>
          <a:p>
            <a:pPr marL="342900" indent="-342900">
              <a:buFont typeface="+mj-lt"/>
              <a:buAutoNum type="arabicPeriod"/>
            </a:pPr>
            <a:r>
              <a:rPr lang="en-US" dirty="0" smtClean="0"/>
              <a:t>You </a:t>
            </a:r>
            <a:r>
              <a:rPr lang="en-US" dirty="0"/>
              <a:t>will then see a page that says </a:t>
            </a:r>
            <a:r>
              <a:rPr lang="en-US" b="1" cap="all" dirty="0">
                <a:solidFill>
                  <a:srgbClr val="163362"/>
                </a:solidFill>
                <a:latin typeface="bebas_neue_regularregular"/>
              </a:rPr>
              <a:t>ONLINE CRIME REPORTING </a:t>
            </a:r>
            <a:r>
              <a:rPr lang="en-US" b="1" cap="all" dirty="0"/>
              <a:t>(t</a:t>
            </a:r>
            <a:r>
              <a:rPr lang="en-US" dirty="0"/>
              <a:t>his page will have a lot of information to help you decide if an online report is the best option for you).</a:t>
            </a:r>
          </a:p>
          <a:p>
            <a:pPr marL="342900" indent="-342900">
              <a:buFont typeface="+mj-lt"/>
              <a:buAutoNum type="arabicPeriod"/>
            </a:pPr>
            <a:r>
              <a:rPr lang="en-US" dirty="0"/>
              <a:t>If you decided that you want to file a report you need to scroll down to the </a:t>
            </a:r>
            <a:r>
              <a:rPr lang="en-US" i="1" u="sng" dirty="0"/>
              <a:t>bottom</a:t>
            </a:r>
            <a:r>
              <a:rPr lang="en-US" u="sng" dirty="0"/>
              <a:t> </a:t>
            </a:r>
            <a:r>
              <a:rPr lang="en-US" dirty="0"/>
              <a:t>of the page and you will see: </a:t>
            </a:r>
            <a:r>
              <a:rPr lang="en-US" b="1" dirty="0"/>
              <a:t> </a:t>
            </a:r>
            <a:r>
              <a:rPr lang="en-US" b="1" u="sng" dirty="0">
                <a:hlinkClick r:id="rId3"/>
              </a:rPr>
              <a:t> Click here to file a police report online</a:t>
            </a:r>
            <a:endParaRPr lang="en-US" b="1" u="sng" dirty="0"/>
          </a:p>
          <a:p>
            <a:pPr marL="342900" indent="-342900">
              <a:buFont typeface="+mj-lt"/>
              <a:buAutoNum type="arabicPeriod"/>
            </a:pPr>
            <a:r>
              <a:rPr lang="en-US" dirty="0"/>
              <a:t>After clicking you will see a page titled: </a:t>
            </a:r>
            <a:r>
              <a:rPr lang="en-US" b="1" cap="all" dirty="0">
                <a:solidFill>
                  <a:srgbClr val="163362"/>
                </a:solidFill>
                <a:latin typeface="bebas_neue_regularregular"/>
              </a:rPr>
              <a:t>MAKE AN ONLINE REPORT</a:t>
            </a:r>
          </a:p>
          <a:p>
            <a:pPr marL="342900" indent="-342900">
              <a:buFont typeface="+mj-lt"/>
              <a:buAutoNum type="arabicPeriod"/>
            </a:pPr>
            <a:r>
              <a:rPr lang="en-US" dirty="0"/>
              <a:t>On this page you will see all of your choices for making an online report, with descriptions and examples of each crime. (See list in box below) </a:t>
            </a:r>
          </a:p>
          <a:p>
            <a:pPr marL="342900" indent="-342900">
              <a:buFont typeface="+mj-lt"/>
              <a:buAutoNum type="arabicPeriod"/>
            </a:pPr>
            <a:r>
              <a:rPr lang="en-US" dirty="0"/>
              <a:t>Click on the crime you are reporting, and on the next page you will see a button that says </a:t>
            </a:r>
            <a:r>
              <a:rPr lang="en-US" dirty="0">
                <a:solidFill>
                  <a:schemeClr val="bg1"/>
                </a:solidFill>
                <a:highlight>
                  <a:srgbClr val="0000FF"/>
                </a:highlight>
              </a:rPr>
              <a:t>Start</a:t>
            </a:r>
            <a:r>
              <a:rPr lang="en-US" dirty="0">
                <a:highlight>
                  <a:srgbClr val="0000FF"/>
                </a:highlight>
              </a:rPr>
              <a:t> </a:t>
            </a:r>
            <a:r>
              <a:rPr lang="en-US" dirty="0">
                <a:solidFill>
                  <a:schemeClr val="bg1"/>
                </a:solidFill>
                <a:highlight>
                  <a:srgbClr val="0000FF"/>
                </a:highlight>
              </a:rPr>
              <a:t>Report</a:t>
            </a:r>
            <a:endParaRPr lang="en-US" dirty="0">
              <a:highlight>
                <a:srgbClr val="0000FF"/>
              </a:highlight>
            </a:endParaRPr>
          </a:p>
        </p:txBody>
      </p:sp>
      <p:graphicFrame>
        <p:nvGraphicFramePr>
          <p:cNvPr id="7" name="Table 6">
            <a:extLst>
              <a:ext uri="{FF2B5EF4-FFF2-40B4-BE49-F238E27FC236}">
                <a16:creationId xmlns:a16="http://schemas.microsoft.com/office/drawing/2014/main" id="{62970095-33BD-4C22-B590-40C9ED6A1441}"/>
              </a:ext>
            </a:extLst>
          </p:cNvPr>
          <p:cNvGraphicFramePr>
            <a:graphicFrameLocks noGrp="1"/>
          </p:cNvGraphicFramePr>
          <p:nvPr>
            <p:extLst>
              <p:ext uri="{D42A27DB-BD31-4B8C-83A1-F6EECF244321}">
                <p14:modId xmlns:p14="http://schemas.microsoft.com/office/powerpoint/2010/main" val="3476742285"/>
              </p:ext>
            </p:extLst>
          </p:nvPr>
        </p:nvGraphicFramePr>
        <p:xfrm>
          <a:off x="105187" y="3898708"/>
          <a:ext cx="8128000" cy="290106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03989597"/>
                    </a:ext>
                  </a:extLst>
                </a:gridCol>
                <a:gridCol w="4064000">
                  <a:extLst>
                    <a:ext uri="{9D8B030D-6E8A-4147-A177-3AD203B41FA5}">
                      <a16:colId xmlns:a16="http://schemas.microsoft.com/office/drawing/2014/main" val="2693760509"/>
                    </a:ext>
                  </a:extLst>
                </a:gridCol>
              </a:tblGrid>
              <a:tr h="376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hlinkClick r:id="rId4"/>
                        </a:rPr>
                        <a:t>Hit and Run Collision</a:t>
                      </a:r>
                      <a:r>
                        <a:rPr lang="en-US" b="1" u="sng" dirty="0"/>
                        <a:t>     </a:t>
                      </a:r>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hlinkClick r:id="rId5"/>
                        </a:rPr>
                        <a:t>Stolen Vehicle - Attempt</a:t>
                      </a:r>
                      <a:endParaRPr lang="en-US" i="1" dirty="0"/>
                    </a:p>
                  </a:txBody>
                  <a:tcPr>
                    <a:solidFill>
                      <a:schemeClr val="tx1">
                        <a:lumMod val="50000"/>
                        <a:lumOff val="50000"/>
                      </a:schemeClr>
                    </a:solidFill>
                  </a:tcPr>
                </a:tc>
                <a:extLst>
                  <a:ext uri="{0D108BD9-81ED-4DB2-BD59-A6C34878D82A}">
                    <a16:rowId xmlns:a16="http://schemas.microsoft.com/office/drawing/2014/main" val="803195877"/>
                  </a:ext>
                </a:extLst>
              </a:tr>
              <a:tr h="376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hlinkClick r:id="rId6"/>
                        </a:rPr>
                        <a:t>Non-Injury Collision</a:t>
                      </a:r>
                      <a:endParaRPr lang="en-US" b="1" u="none"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none" dirty="0">
                          <a:hlinkClick r:id="rId7"/>
                        </a:rPr>
                        <a:t>Theft</a:t>
                      </a:r>
                      <a:r>
                        <a:rPr lang="en-US" u="none" dirty="0"/>
                        <a:t> </a:t>
                      </a:r>
                    </a:p>
                  </a:txBody>
                  <a:tcPr>
                    <a:solidFill>
                      <a:schemeClr val="tx1">
                        <a:lumMod val="50000"/>
                        <a:lumOff val="50000"/>
                      </a:schemeClr>
                    </a:solidFill>
                  </a:tcPr>
                </a:tc>
                <a:extLst>
                  <a:ext uri="{0D108BD9-81ED-4DB2-BD59-A6C34878D82A}">
                    <a16:rowId xmlns:a16="http://schemas.microsoft.com/office/drawing/2014/main" val="2329129264"/>
                  </a:ext>
                </a:extLst>
              </a:tr>
              <a:tr h="376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hlinkClick r:id="rId8"/>
                        </a:rPr>
                        <a:t>Auto Burglary</a:t>
                      </a:r>
                      <a:endParaRPr lang="en-US" b="1" u="none"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hlinkClick r:id="rId9"/>
                        </a:rPr>
                        <a:t>Theft from vehicle</a:t>
                      </a:r>
                      <a:endParaRPr lang="en-US" b="1" u="none" dirty="0"/>
                    </a:p>
                  </a:txBody>
                  <a:tcPr>
                    <a:solidFill>
                      <a:schemeClr val="tx1">
                        <a:lumMod val="50000"/>
                        <a:lumOff val="50000"/>
                      </a:schemeClr>
                    </a:solidFill>
                  </a:tcPr>
                </a:tc>
                <a:extLst>
                  <a:ext uri="{0D108BD9-81ED-4DB2-BD59-A6C34878D82A}">
                    <a16:rowId xmlns:a16="http://schemas.microsoft.com/office/drawing/2014/main" val="782293725"/>
                  </a:ext>
                </a:extLst>
              </a:tr>
              <a:tr h="376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hlinkClick r:id="rId10"/>
                        </a:rPr>
                        <a:t>Harassing phone calls/texts</a:t>
                      </a:r>
                      <a:endParaRPr lang="en-US" b="1" u="none"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hlinkClick r:id="rId11"/>
                        </a:rPr>
                        <a:t>Vandalism/Graffiti</a:t>
                      </a:r>
                      <a:endParaRPr lang="en-US" b="1" u="none" dirty="0"/>
                    </a:p>
                  </a:txBody>
                  <a:tcPr>
                    <a:solidFill>
                      <a:schemeClr val="tx1">
                        <a:lumMod val="50000"/>
                        <a:lumOff val="50000"/>
                      </a:schemeClr>
                    </a:solidFill>
                  </a:tcPr>
                </a:tc>
                <a:extLst>
                  <a:ext uri="{0D108BD9-81ED-4DB2-BD59-A6C34878D82A}">
                    <a16:rowId xmlns:a16="http://schemas.microsoft.com/office/drawing/2014/main" val="2843638486"/>
                  </a:ext>
                </a:extLst>
              </a:tr>
              <a:tr h="376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hlinkClick r:id="rId12"/>
                        </a:rPr>
                        <a:t>Identity Theft</a:t>
                      </a:r>
                      <a:endParaRPr lang="en-US" b="1" u="none"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hlinkClick r:id="rId13"/>
                        </a:rPr>
                        <a:t>Vehicle Vandalism/Tampering</a:t>
                      </a:r>
                      <a:endParaRPr lang="en-US" b="1" u="none" dirty="0"/>
                    </a:p>
                  </a:txBody>
                  <a:tcPr>
                    <a:solidFill>
                      <a:schemeClr val="tx1">
                        <a:lumMod val="50000"/>
                        <a:lumOff val="50000"/>
                      </a:schemeClr>
                    </a:solidFill>
                  </a:tcPr>
                </a:tc>
                <a:extLst>
                  <a:ext uri="{0D108BD9-81ED-4DB2-BD59-A6C34878D82A}">
                    <a16:rowId xmlns:a16="http://schemas.microsoft.com/office/drawing/2014/main" val="3593292597"/>
                  </a:ext>
                </a:extLst>
              </a:tr>
              <a:tr h="376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none" dirty="0">
                          <a:hlinkClick r:id="rId14"/>
                        </a:rPr>
                        <a:t>Lost Property</a:t>
                      </a:r>
                      <a:endParaRPr lang="en-US" i="1" u="none"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hlinkClick r:id="rId15"/>
                        </a:rPr>
                        <a:t>Violation of Child Custody Order</a:t>
                      </a:r>
                      <a:endParaRPr lang="en-US" b="1" u="none" dirty="0"/>
                    </a:p>
                    <a:p>
                      <a:endParaRPr lang="en-US" u="none" dirty="0"/>
                    </a:p>
                  </a:txBody>
                  <a:tcPr>
                    <a:solidFill>
                      <a:schemeClr val="tx1">
                        <a:lumMod val="50000"/>
                        <a:lumOff val="50000"/>
                      </a:schemeClr>
                    </a:solidFill>
                  </a:tcPr>
                </a:tc>
                <a:extLst>
                  <a:ext uri="{0D108BD9-81ED-4DB2-BD59-A6C34878D82A}">
                    <a16:rowId xmlns:a16="http://schemas.microsoft.com/office/drawing/2014/main" val="4270736260"/>
                  </a:ext>
                </a:extLst>
              </a:tr>
              <a:tr h="376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none" dirty="0">
                          <a:hlinkClick r:id="rId16"/>
                        </a:rPr>
                        <a:t>Mail theft</a:t>
                      </a:r>
                      <a:endParaRPr lang="en-US" b="1" i="1" u="none" dirty="0"/>
                    </a:p>
                  </a:txBody>
                  <a:tcPr>
                    <a:solidFill>
                      <a:schemeClr val="tx1">
                        <a:lumMod val="50000"/>
                        <a:lumOff val="50000"/>
                      </a:schemeClr>
                    </a:solidFill>
                  </a:tcPr>
                </a:tc>
                <a:tc>
                  <a:txBody>
                    <a:bodyPr/>
                    <a:lstStyle/>
                    <a:p>
                      <a:r>
                        <a:rPr lang="en-US" b="1" u="none" dirty="0">
                          <a:hlinkClick r:id="rId17"/>
                        </a:rPr>
                        <a:t>Abandoned Vehicles</a:t>
                      </a:r>
                      <a:endParaRPr lang="en-US" u="none" dirty="0"/>
                    </a:p>
                  </a:txBody>
                  <a:tcPr>
                    <a:solidFill>
                      <a:schemeClr val="tx1">
                        <a:lumMod val="50000"/>
                        <a:lumOff val="50000"/>
                      </a:schemeClr>
                    </a:solidFill>
                  </a:tcPr>
                </a:tc>
                <a:extLst>
                  <a:ext uri="{0D108BD9-81ED-4DB2-BD59-A6C34878D82A}">
                    <a16:rowId xmlns:a16="http://schemas.microsoft.com/office/drawing/2014/main" val="350194264"/>
                  </a:ext>
                </a:extLst>
              </a:tr>
            </a:tbl>
          </a:graphicData>
        </a:graphic>
      </p:graphicFrame>
    </p:spTree>
    <p:extLst>
      <p:ext uri="{BB962C8B-B14F-4D97-AF65-F5344CB8AC3E}">
        <p14:creationId xmlns:p14="http://schemas.microsoft.com/office/powerpoint/2010/main" val="190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F295C3-9791-4472-8C4B-6350C39F8B63}"/>
              </a:ext>
            </a:extLst>
          </p:cNvPr>
          <p:cNvSpPr>
            <a:spLocks noGrp="1"/>
          </p:cNvSpPr>
          <p:nvPr>
            <p:ph type="title"/>
          </p:nvPr>
        </p:nvSpPr>
        <p:spPr>
          <a:xfrm>
            <a:off x="864296" y="123275"/>
            <a:ext cx="5799551" cy="1240114"/>
          </a:xfrm>
        </p:spPr>
        <p:txBody>
          <a:bodyPr vert="horz" lIns="91440" tIns="45720" rIns="91440" bIns="45720" rtlCol="0" anchor="ctr">
            <a:normAutofit/>
          </a:bodyPr>
          <a:lstStyle/>
          <a:p>
            <a:r>
              <a:rPr lang="en-US" sz="5400" dirty="0" smtClean="0">
                <a:latin typeface="Bernard MT Condensed" panose="02050806060905020404" pitchFamily="18" charset="0"/>
              </a:rPr>
              <a:t>TYPES OF SCAMS</a:t>
            </a:r>
            <a:endParaRPr lang="en-US" sz="5400" dirty="0">
              <a:latin typeface="Bernard MT Condensed" panose="02050806060905020404" pitchFamily="18" charset="0"/>
            </a:endParaRPr>
          </a:p>
        </p:txBody>
      </p:sp>
      <p:sp>
        <p:nvSpPr>
          <p:cNvPr id="11" name="Text Placeholder 10">
            <a:extLst>
              <a:ext uri="{FF2B5EF4-FFF2-40B4-BE49-F238E27FC236}">
                <a16:creationId xmlns:a16="http://schemas.microsoft.com/office/drawing/2014/main" id="{DD408BB4-C85C-4643-9D44-35E38FD88BC7}"/>
              </a:ext>
            </a:extLst>
          </p:cNvPr>
          <p:cNvSpPr>
            <a:spLocks noGrp="1"/>
          </p:cNvSpPr>
          <p:nvPr>
            <p:ph type="body" sz="half" idx="2"/>
          </p:nvPr>
        </p:nvSpPr>
        <p:spPr>
          <a:xfrm>
            <a:off x="-1488158" y="6300663"/>
            <a:ext cx="9445752" cy="878270"/>
          </a:xfrm>
        </p:spPr>
        <p:txBody>
          <a:bodyPr vert="horz" lIns="91440" tIns="45720" rIns="91440" bIns="45720" rtlCol="0">
            <a:normAutofit/>
          </a:bodyPr>
          <a:lstStyle/>
          <a:p>
            <a:pPr indent="-182880">
              <a:lnSpc>
                <a:spcPct val="90000"/>
              </a:lnSpc>
              <a:buFont typeface="Wingdings" pitchFamily="2" charset="2"/>
              <a:buChar char="§"/>
            </a:pPr>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0913"/>
            <a:ext cx="3512093" cy="17782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769" y="123275"/>
            <a:ext cx="4438027" cy="2332057"/>
          </a:xfrm>
          <a:prstGeom prst="rect">
            <a:avLst/>
          </a:prstGeom>
        </p:spPr>
      </p:pic>
      <p:sp>
        <p:nvSpPr>
          <p:cNvPr id="6" name="TextBox 5"/>
          <p:cNvSpPr txBox="1"/>
          <p:nvPr/>
        </p:nvSpPr>
        <p:spPr>
          <a:xfrm>
            <a:off x="1354375" y="1413719"/>
            <a:ext cx="4794173" cy="923330"/>
          </a:xfrm>
          <a:prstGeom prst="rect">
            <a:avLst/>
          </a:prstGeom>
          <a:noFill/>
        </p:spPr>
        <p:txBody>
          <a:bodyPr wrap="square" rtlCol="0">
            <a:spAutoFit/>
          </a:bodyPr>
          <a:lstStyle/>
          <a:p>
            <a:r>
              <a:rPr lang="en-US" sz="3600" dirty="0" smtClean="0"/>
              <a:t>Law Enforcement Scams</a:t>
            </a:r>
          </a:p>
          <a:p>
            <a:endParaRPr lang="en-US" dirty="0"/>
          </a:p>
        </p:txBody>
      </p:sp>
      <p:sp>
        <p:nvSpPr>
          <p:cNvPr id="10" name="TextBox 9"/>
          <p:cNvSpPr txBox="1"/>
          <p:nvPr/>
        </p:nvSpPr>
        <p:spPr>
          <a:xfrm>
            <a:off x="2513669" y="2092707"/>
            <a:ext cx="4991100" cy="646331"/>
          </a:xfrm>
          <a:prstGeom prst="rect">
            <a:avLst/>
          </a:prstGeom>
          <a:noFill/>
        </p:spPr>
        <p:txBody>
          <a:bodyPr wrap="square" rtlCol="0">
            <a:spAutoFit/>
          </a:bodyPr>
          <a:lstStyle/>
          <a:p>
            <a:r>
              <a:rPr lang="en-US" sz="3600" dirty="0" smtClean="0"/>
              <a:t>Social </a:t>
            </a:r>
            <a:r>
              <a:rPr lang="en-US" sz="3600" dirty="0" smtClean="0"/>
              <a:t>Security/Medicare</a:t>
            </a:r>
            <a:endParaRPr lang="en-US" dirty="0"/>
          </a:p>
        </p:txBody>
      </p:sp>
      <p:sp>
        <p:nvSpPr>
          <p:cNvPr id="12" name="TextBox 11"/>
          <p:cNvSpPr txBox="1"/>
          <p:nvPr/>
        </p:nvSpPr>
        <p:spPr>
          <a:xfrm>
            <a:off x="2957822" y="2775779"/>
            <a:ext cx="4546947" cy="646331"/>
          </a:xfrm>
          <a:prstGeom prst="rect">
            <a:avLst/>
          </a:prstGeom>
          <a:noFill/>
        </p:spPr>
        <p:txBody>
          <a:bodyPr wrap="square" rtlCol="0">
            <a:spAutoFit/>
          </a:bodyPr>
          <a:lstStyle/>
          <a:p>
            <a:r>
              <a:rPr lang="en-US" sz="3600" dirty="0" smtClean="0"/>
              <a:t>Faux Family Member</a:t>
            </a:r>
            <a:endParaRPr lang="en-US" sz="3600" dirty="0"/>
          </a:p>
        </p:txBody>
      </p:sp>
      <p:sp>
        <p:nvSpPr>
          <p:cNvPr id="13" name="TextBox 12"/>
          <p:cNvSpPr txBox="1"/>
          <p:nvPr/>
        </p:nvSpPr>
        <p:spPr>
          <a:xfrm>
            <a:off x="4507237" y="3500934"/>
            <a:ext cx="3662112" cy="646331"/>
          </a:xfrm>
          <a:prstGeom prst="rect">
            <a:avLst/>
          </a:prstGeom>
          <a:noFill/>
        </p:spPr>
        <p:txBody>
          <a:bodyPr wrap="square" rtlCol="0">
            <a:spAutoFit/>
          </a:bodyPr>
          <a:lstStyle/>
          <a:p>
            <a:r>
              <a:rPr lang="en-US" sz="3600" dirty="0" smtClean="0"/>
              <a:t>Lottery Scams</a:t>
            </a:r>
            <a:endParaRPr lang="en-US" sz="3600" dirty="0"/>
          </a:p>
        </p:txBody>
      </p:sp>
      <p:sp>
        <p:nvSpPr>
          <p:cNvPr id="14" name="TextBox 13"/>
          <p:cNvSpPr txBox="1"/>
          <p:nvPr/>
        </p:nvSpPr>
        <p:spPr>
          <a:xfrm>
            <a:off x="5231295" y="4233495"/>
            <a:ext cx="3747756" cy="646331"/>
          </a:xfrm>
          <a:prstGeom prst="rect">
            <a:avLst/>
          </a:prstGeom>
          <a:noFill/>
        </p:spPr>
        <p:txBody>
          <a:bodyPr wrap="square" rtlCol="0">
            <a:spAutoFit/>
          </a:bodyPr>
          <a:lstStyle/>
          <a:p>
            <a:r>
              <a:rPr lang="en-US" sz="3600" dirty="0" smtClean="0"/>
              <a:t>Fake Charities</a:t>
            </a:r>
            <a:endParaRPr lang="en-US" sz="3600" dirty="0"/>
          </a:p>
        </p:txBody>
      </p:sp>
    </p:spTree>
    <p:extLst>
      <p:ext uri="{BB962C8B-B14F-4D97-AF65-F5344CB8AC3E}">
        <p14:creationId xmlns:p14="http://schemas.microsoft.com/office/powerpoint/2010/main" val="67506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ppt_w</p:attrName>
                                        </p:attrNameLst>
                                      </p:cBhvr>
                                      <p:tavLst>
                                        <p:tav tm="0" fmla="#ppt_w*sin(2.5*pi*$)">
                                          <p:val>
                                            <p:fltVal val="0"/>
                                          </p:val>
                                        </p:tav>
                                        <p:tav tm="100000">
                                          <p:val>
                                            <p:fltVal val="1"/>
                                          </p:val>
                                        </p:tav>
                                      </p:tavLst>
                                    </p:anim>
                                    <p:anim calcmode="lin" valueType="num">
                                      <p:cBhvr>
                                        <p:cTn id="9" dur="15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600"/>
                                        <p:tgtEl>
                                          <p:spTgt spid="4"/>
                                        </p:tgtEl>
                                      </p:cBhvr>
                                    </p:animEffect>
                                    <p:anim calcmode="lin" valueType="num">
                                      <p:cBhvr>
                                        <p:cTn id="13" dur="1600" fill="hold"/>
                                        <p:tgtEl>
                                          <p:spTgt spid="4"/>
                                        </p:tgtEl>
                                        <p:attrNameLst>
                                          <p:attrName>ppt_w</p:attrName>
                                        </p:attrNameLst>
                                      </p:cBhvr>
                                      <p:tavLst>
                                        <p:tav tm="0" fmla="#ppt_w*sin(2.5*pi*$)">
                                          <p:val>
                                            <p:fltVal val="0"/>
                                          </p:val>
                                        </p:tav>
                                        <p:tav tm="100000">
                                          <p:val>
                                            <p:fltVal val="1"/>
                                          </p:val>
                                        </p:tav>
                                      </p:tavLst>
                                    </p:anim>
                                    <p:anim calcmode="lin" valueType="num">
                                      <p:cBhvr>
                                        <p:cTn id="14" dur="16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23DB5953-59F9-41D0-947E-7F76040B8E46}"/>
              </a:ext>
            </a:extLst>
          </p:cNvPr>
          <p:cNvPicPr>
            <a:picLocks noChangeAspect="1"/>
          </p:cNvPicPr>
          <p:nvPr/>
        </p:nvPicPr>
        <p:blipFill>
          <a:blip r:embed="rId2"/>
          <a:stretch>
            <a:fillRect/>
          </a:stretch>
        </p:blipFill>
        <p:spPr>
          <a:xfrm>
            <a:off x="1427667" y="803062"/>
            <a:ext cx="9336664" cy="5251874"/>
          </a:xfrm>
          <a:prstGeom prst="rect">
            <a:avLst/>
          </a:prstGeom>
        </p:spPr>
      </p:pic>
    </p:spTree>
    <p:extLst>
      <p:ext uri="{BB962C8B-B14F-4D97-AF65-F5344CB8AC3E}">
        <p14:creationId xmlns:p14="http://schemas.microsoft.com/office/powerpoint/2010/main" val="3940706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15C5-A8D1-4E79-AD51-70946EE6D785}"/>
              </a:ext>
            </a:extLst>
          </p:cNvPr>
          <p:cNvSpPr>
            <a:spLocks noGrp="1"/>
          </p:cNvSpPr>
          <p:nvPr>
            <p:ph type="title"/>
          </p:nvPr>
        </p:nvSpPr>
        <p:spPr>
          <a:xfrm>
            <a:off x="436511" y="4826486"/>
            <a:ext cx="9372569" cy="1472224"/>
          </a:xfrm>
        </p:spPr>
        <p:txBody>
          <a:bodyPr vert="horz" lIns="91440" tIns="45720" rIns="91440" bIns="45720" rtlCol="0" anchor="b">
            <a:normAutofit/>
          </a:bodyPr>
          <a:lstStyle/>
          <a:p>
            <a:pPr algn="ctr">
              <a:lnSpc>
                <a:spcPct val="85000"/>
              </a:lnSpc>
            </a:pPr>
            <a:r>
              <a:rPr lang="en-US" sz="7200" dirty="0" smtClean="0">
                <a:blipFill dpi="0" rotWithShape="1">
                  <a:blip r:embed="rId2">
                    <a:extLst/>
                  </a:blip>
                  <a:srcRect/>
                  <a:tile tx="6350" ty="-127000" sx="65000" sy="64000" flip="none" algn="tl"/>
                </a:blipFill>
                <a:latin typeface="Calibri" panose="020F0502020204030204" pitchFamily="34" charset="0"/>
              </a:rPr>
              <a:t>Questions?</a:t>
            </a:r>
            <a:endParaRPr lang="en-US" sz="7200" dirty="0">
              <a:blipFill dpi="0" rotWithShape="1">
                <a:blip r:embed="rId2">
                  <a:extLst/>
                </a:blip>
                <a:srcRect/>
                <a:tile tx="6350" ty="-127000" sx="65000" sy="64000" flip="none" algn="tl"/>
              </a:blipFill>
              <a:latin typeface="Calibri" panose="020F0502020204030204" pitchFamily="34" charset="0"/>
            </a:endParaRPr>
          </a:p>
        </p:txBody>
      </p:sp>
      <p:pic>
        <p:nvPicPr>
          <p:cNvPr id="6" name="Picture 5">
            <a:extLst>
              <a:ext uri="{FF2B5EF4-FFF2-40B4-BE49-F238E27FC236}">
                <a16:creationId xmlns:a16="http://schemas.microsoft.com/office/drawing/2014/main" id="{EF807CC7-BBA6-473F-B395-BE86E2A1BBAD}"/>
              </a:ext>
            </a:extLst>
          </p:cNvPr>
          <p:cNvPicPr>
            <a:picLocks noChangeAspect="1"/>
          </p:cNvPicPr>
          <p:nvPr/>
        </p:nvPicPr>
        <p:blipFill rotWithShape="1">
          <a:blip r:embed="rId3"/>
          <a:srcRect l="5155" r="11369" b="2"/>
          <a:stretch/>
        </p:blipFill>
        <p:spPr>
          <a:xfrm rot="734852">
            <a:off x="8020244" y="401488"/>
            <a:ext cx="3675875" cy="32983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654" y="0"/>
            <a:ext cx="5583224" cy="4697730"/>
          </a:xfrm>
          <a:prstGeom prst="rect">
            <a:avLst/>
          </a:prstGeom>
        </p:spPr>
      </p:pic>
    </p:spTree>
    <p:extLst>
      <p:ext uri="{BB962C8B-B14F-4D97-AF65-F5344CB8AC3E}">
        <p14:creationId xmlns:p14="http://schemas.microsoft.com/office/powerpoint/2010/main" val="92883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50" fill="hold">
                                          <p:stCondLst>
                                            <p:cond delay="0"/>
                                          </p:stCondLst>
                                        </p:cTn>
                                        <p:tgtEl>
                                          <p:spTgt spid="6"/>
                                        </p:tgtEl>
                                        <p:attrNameLst>
                                          <p:attrName>r</p:attrName>
                                        </p:attrNameLst>
                                      </p:cBhvr>
                                    </p:animRot>
                                    <p:animRot by="-240000">
                                      <p:cBhvr>
                                        <p:cTn id="12" dur="300" fill="hold">
                                          <p:stCondLst>
                                            <p:cond delay="300"/>
                                          </p:stCondLst>
                                        </p:cTn>
                                        <p:tgtEl>
                                          <p:spTgt spid="6"/>
                                        </p:tgtEl>
                                        <p:attrNameLst>
                                          <p:attrName>r</p:attrName>
                                        </p:attrNameLst>
                                      </p:cBhvr>
                                    </p:animRot>
                                    <p:animRot by="240000">
                                      <p:cBhvr>
                                        <p:cTn id="13" dur="300" fill="hold">
                                          <p:stCondLst>
                                            <p:cond delay="600"/>
                                          </p:stCondLst>
                                        </p:cTn>
                                        <p:tgtEl>
                                          <p:spTgt spid="6"/>
                                        </p:tgtEl>
                                        <p:attrNameLst>
                                          <p:attrName>r</p:attrName>
                                        </p:attrNameLst>
                                      </p:cBhvr>
                                    </p:animRot>
                                    <p:animRot by="-240000">
                                      <p:cBhvr>
                                        <p:cTn id="14" dur="300" fill="hold">
                                          <p:stCondLst>
                                            <p:cond delay="900"/>
                                          </p:stCondLst>
                                        </p:cTn>
                                        <p:tgtEl>
                                          <p:spTgt spid="6"/>
                                        </p:tgtEl>
                                        <p:attrNameLst>
                                          <p:attrName>r</p:attrName>
                                        </p:attrNameLst>
                                      </p:cBhvr>
                                    </p:animRot>
                                    <p:animRot by="120000">
                                      <p:cBhvr>
                                        <p:cTn id="15" dur="300" fill="hold">
                                          <p:stCondLst>
                                            <p:cond delay="12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269E5B2-9AD4-43C9-8C01-AF8C51E737FC}"/>
              </a:ext>
            </a:extLst>
          </p:cNvPr>
          <p:cNvSpPr>
            <a:spLocks noGrp="1"/>
          </p:cNvSpPr>
          <p:nvPr>
            <p:ph type="subTitle" idx="1"/>
          </p:nvPr>
        </p:nvSpPr>
        <p:spPr>
          <a:xfrm>
            <a:off x="1136830" y="4183380"/>
            <a:ext cx="9052560" cy="2274570"/>
          </a:xfrm>
        </p:spPr>
        <p:txBody>
          <a:bodyPr>
            <a:noAutofit/>
          </a:bodyPr>
          <a:lstStyle/>
          <a:p>
            <a:pPr algn="ctr"/>
            <a:r>
              <a:rPr lang="en-US" sz="6000" b="1" dirty="0">
                <a:solidFill>
                  <a:schemeClr val="tx2">
                    <a:lumMod val="75000"/>
                  </a:schemeClr>
                </a:solidFill>
                <a:hlinkClick r:id="rId2"/>
              </a:rPr>
              <a:t>www.WalnutCreekPD.com</a:t>
            </a:r>
            <a:r>
              <a:rPr lang="en-US" sz="6000" b="1" dirty="0">
                <a:solidFill>
                  <a:schemeClr val="tx2"/>
                </a:solidFill>
              </a:rPr>
              <a:t> </a:t>
            </a:r>
            <a:r>
              <a:rPr lang="en-US" sz="6000" b="1" dirty="0"/>
              <a:t>  </a:t>
            </a:r>
            <a:endParaRPr lang="en-US" sz="6000" b="1" dirty="0" smtClean="0"/>
          </a:p>
          <a:p>
            <a:pPr algn="ctr"/>
            <a:r>
              <a:rPr lang="en-US" sz="6000" i="1" dirty="0" smtClean="0"/>
              <a:t>925.935.6400</a:t>
            </a:r>
            <a:endParaRPr lang="en-US" sz="6000" i="1" dirty="0"/>
          </a:p>
        </p:txBody>
      </p:sp>
      <p:pic>
        <p:nvPicPr>
          <p:cNvPr id="10" name="Picture 9" descr="A close up of a sign&#10;&#10;Description generated with high confidence">
            <a:extLst>
              <a:ext uri="{FF2B5EF4-FFF2-40B4-BE49-F238E27FC236}">
                <a16:creationId xmlns:a16="http://schemas.microsoft.com/office/drawing/2014/main" id="{6F3DC315-AC23-45B0-95E6-E0835AC80426}"/>
              </a:ext>
            </a:extLst>
          </p:cNvPr>
          <p:cNvPicPr>
            <a:picLocks noChangeAspect="1"/>
          </p:cNvPicPr>
          <p:nvPr/>
        </p:nvPicPr>
        <p:blipFill>
          <a:blip r:embed="rId3"/>
          <a:stretch>
            <a:fillRect/>
          </a:stretch>
        </p:blipFill>
        <p:spPr>
          <a:xfrm>
            <a:off x="1363119" y="474800"/>
            <a:ext cx="3451003" cy="3451003"/>
          </a:xfrm>
          <a:prstGeom prst="rect">
            <a:avLst/>
          </a:prstGeom>
        </p:spPr>
      </p:pic>
      <p:pic>
        <p:nvPicPr>
          <p:cNvPr id="8" name="Picture 7" descr="A car parked on the side of a road&#10;&#10;Description generated with very high confidence">
            <a:extLst>
              <a:ext uri="{FF2B5EF4-FFF2-40B4-BE49-F238E27FC236}">
                <a16:creationId xmlns:a16="http://schemas.microsoft.com/office/drawing/2014/main" id="{30FF3983-3A5C-41EC-B7A1-10B641EF6534}"/>
              </a:ext>
            </a:extLst>
          </p:cNvPr>
          <p:cNvPicPr>
            <a:picLocks noChangeAspect="1"/>
          </p:cNvPicPr>
          <p:nvPr/>
        </p:nvPicPr>
        <p:blipFill>
          <a:blip r:embed="rId4"/>
          <a:stretch>
            <a:fillRect/>
          </a:stretch>
        </p:blipFill>
        <p:spPr>
          <a:xfrm>
            <a:off x="6503831" y="474800"/>
            <a:ext cx="5185933" cy="3451003"/>
          </a:xfrm>
          <a:prstGeom prst="rect">
            <a:avLst/>
          </a:prstGeom>
        </p:spPr>
      </p:pic>
    </p:spTree>
    <p:extLst>
      <p:ext uri="{BB962C8B-B14F-4D97-AF65-F5344CB8AC3E}">
        <p14:creationId xmlns:p14="http://schemas.microsoft.com/office/powerpoint/2010/main" val="161883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3205-6242-41D4-B161-F676E8BC9BAD}"/>
              </a:ext>
            </a:extLst>
          </p:cNvPr>
          <p:cNvSpPr>
            <a:spLocks noGrp="1"/>
          </p:cNvSpPr>
          <p:nvPr>
            <p:ph type="title"/>
          </p:nvPr>
        </p:nvSpPr>
        <p:spPr>
          <a:xfrm>
            <a:off x="382280" y="484632"/>
            <a:ext cx="6743844" cy="1609344"/>
          </a:xfrm>
        </p:spPr>
        <p:txBody>
          <a:bodyPr>
            <a:normAutofit/>
          </a:bodyPr>
          <a:lstStyle/>
          <a:p>
            <a:r>
              <a:rPr lang="en-US"/>
              <a:t>Today we will talk about:</a:t>
            </a:r>
            <a:endParaRPr lang="en-US" dirty="0"/>
          </a:p>
        </p:txBody>
      </p:sp>
      <p:sp>
        <p:nvSpPr>
          <p:cNvPr id="3" name="Content Placeholder 2">
            <a:extLst>
              <a:ext uri="{FF2B5EF4-FFF2-40B4-BE49-F238E27FC236}">
                <a16:creationId xmlns:a16="http://schemas.microsoft.com/office/drawing/2014/main" id="{D2761692-1A15-431B-84DE-8591CA537F78}"/>
              </a:ext>
            </a:extLst>
          </p:cNvPr>
          <p:cNvSpPr>
            <a:spLocks noGrp="1"/>
          </p:cNvSpPr>
          <p:nvPr>
            <p:ph idx="1"/>
          </p:nvPr>
        </p:nvSpPr>
        <p:spPr>
          <a:xfrm>
            <a:off x="382279" y="2121407"/>
            <a:ext cx="6743845" cy="4536281"/>
          </a:xfrm>
        </p:spPr>
        <p:txBody>
          <a:bodyPr>
            <a:normAutofit fontScale="92500" lnSpcReduction="10000"/>
          </a:bodyPr>
          <a:lstStyle/>
          <a:p>
            <a:r>
              <a:rPr lang="en-US" sz="3200" dirty="0"/>
              <a:t>What is the Dispatch </a:t>
            </a:r>
            <a:r>
              <a:rPr lang="en-US" sz="3200" dirty="0" smtClean="0"/>
              <a:t>Center?</a:t>
            </a:r>
            <a:endParaRPr lang="en-US" sz="3200" dirty="0"/>
          </a:p>
          <a:p>
            <a:r>
              <a:rPr lang="en-US" sz="3200" dirty="0"/>
              <a:t>What do the Dispatchers </a:t>
            </a:r>
            <a:r>
              <a:rPr lang="en-US" sz="3200" dirty="0" smtClean="0"/>
              <a:t>do?</a:t>
            </a:r>
            <a:endParaRPr lang="en-US" sz="3200" dirty="0"/>
          </a:p>
          <a:p>
            <a:r>
              <a:rPr lang="en-US" sz="3200" dirty="0"/>
              <a:t>Important numbers to know</a:t>
            </a:r>
          </a:p>
          <a:p>
            <a:r>
              <a:rPr lang="en-US" sz="3200" dirty="0"/>
              <a:t>When to call 911</a:t>
            </a:r>
          </a:p>
          <a:p>
            <a:r>
              <a:rPr lang="en-US" sz="3200" dirty="0"/>
              <a:t>What to expect when calling 911</a:t>
            </a:r>
          </a:p>
          <a:p>
            <a:r>
              <a:rPr lang="en-US" sz="3200" dirty="0"/>
              <a:t>The difference between using Cell Phones and Landlines to call 911</a:t>
            </a:r>
          </a:p>
          <a:p>
            <a:r>
              <a:rPr lang="en-US" sz="3200" dirty="0"/>
              <a:t>Online Reports </a:t>
            </a:r>
          </a:p>
          <a:p>
            <a:r>
              <a:rPr lang="en-US" sz="3200" dirty="0"/>
              <a:t>Scams</a:t>
            </a:r>
          </a:p>
        </p:txBody>
      </p:sp>
      <p:pic>
        <p:nvPicPr>
          <p:cNvPr id="5" name="Picture 4" descr="A picture containing object, electronics&#10;&#10;Description generated with high confidence">
            <a:extLst>
              <a:ext uri="{FF2B5EF4-FFF2-40B4-BE49-F238E27FC236}">
                <a16:creationId xmlns:a16="http://schemas.microsoft.com/office/drawing/2014/main" id="{4BE1AFEF-770A-40E1-91D1-DF58992C6A74}"/>
              </a:ext>
            </a:extLst>
          </p:cNvPr>
          <p:cNvPicPr>
            <a:picLocks noChangeAspect="1"/>
          </p:cNvPicPr>
          <p:nvPr/>
        </p:nvPicPr>
        <p:blipFill>
          <a:blip r:embed="rId2"/>
          <a:stretch>
            <a:fillRect/>
          </a:stretch>
        </p:blipFill>
        <p:spPr>
          <a:xfrm>
            <a:off x="8203460" y="1595727"/>
            <a:ext cx="3369177" cy="3369177"/>
          </a:xfrm>
          <a:prstGeom prst="rect">
            <a:avLst/>
          </a:prstGeom>
        </p:spPr>
      </p:pic>
    </p:spTree>
    <p:extLst>
      <p:ext uri="{BB962C8B-B14F-4D97-AF65-F5344CB8AC3E}">
        <p14:creationId xmlns:p14="http://schemas.microsoft.com/office/powerpoint/2010/main" val="225529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5AF4-0BD0-432F-AF8C-FFECEA1BC640}"/>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dirty="0"/>
              <a:t>What is the Dispatch Center?</a:t>
            </a:r>
          </a:p>
        </p:txBody>
      </p:sp>
      <p:sp>
        <p:nvSpPr>
          <p:cNvPr id="29" name="Content Placeholder 12">
            <a:extLst>
              <a:ext uri="{FF2B5EF4-FFF2-40B4-BE49-F238E27FC236}">
                <a16:creationId xmlns:a16="http://schemas.microsoft.com/office/drawing/2014/main" id="{2A20C8AC-E4E3-49CF-A05F-0DAB997E9AA4}"/>
              </a:ext>
            </a:extLst>
          </p:cNvPr>
          <p:cNvSpPr>
            <a:spLocks noGrp="1"/>
          </p:cNvSpPr>
          <p:nvPr>
            <p:ph sz="half" idx="1"/>
          </p:nvPr>
        </p:nvSpPr>
        <p:spPr>
          <a:xfrm>
            <a:off x="4970109" y="2121408"/>
            <a:ext cx="6730276" cy="4050792"/>
          </a:xfrm>
        </p:spPr>
        <p:txBody>
          <a:bodyPr vert="horz" lIns="91440" tIns="45720" rIns="91440" bIns="45720" rtlCol="0">
            <a:normAutofit fontScale="92500" lnSpcReduction="10000"/>
          </a:bodyPr>
          <a:lstStyle/>
          <a:p>
            <a:r>
              <a:rPr lang="en-US" b="1" dirty="0"/>
              <a:t>Dispatch is staffed at ALL times. </a:t>
            </a:r>
          </a:p>
          <a:p>
            <a:pPr marL="0"/>
            <a:r>
              <a:rPr lang="en-US" dirty="0"/>
              <a:t>	This means 24 hours a day, 7 days </a:t>
            </a:r>
            <a:r>
              <a:rPr lang="en-US" dirty="0" smtClean="0"/>
              <a:t>a </a:t>
            </a:r>
            <a:r>
              <a:rPr lang="en-US" dirty="0"/>
              <a:t>week, </a:t>
            </a:r>
            <a:r>
              <a:rPr lang="en-US" dirty="0" smtClean="0"/>
              <a:t/>
            </a:r>
            <a:br>
              <a:rPr lang="en-US" dirty="0" smtClean="0"/>
            </a:br>
            <a:r>
              <a:rPr lang="en-US" dirty="0" smtClean="0"/>
              <a:t>	365 </a:t>
            </a:r>
            <a:r>
              <a:rPr lang="en-US" dirty="0"/>
              <a:t>days a year.  </a:t>
            </a:r>
          </a:p>
          <a:p>
            <a:r>
              <a:rPr lang="en-US" dirty="0"/>
              <a:t>Current staffing is:</a:t>
            </a:r>
          </a:p>
          <a:p>
            <a:pPr marL="0"/>
            <a:r>
              <a:rPr lang="en-US" dirty="0"/>
              <a:t>	10 Full-Time dispatchers</a:t>
            </a:r>
          </a:p>
          <a:p>
            <a:pPr marL="0"/>
            <a:r>
              <a:rPr lang="en-US" dirty="0"/>
              <a:t>	</a:t>
            </a:r>
            <a:r>
              <a:rPr lang="en-US" dirty="0"/>
              <a:t>2</a:t>
            </a:r>
            <a:r>
              <a:rPr lang="en-US" dirty="0" smtClean="0"/>
              <a:t> </a:t>
            </a:r>
            <a:r>
              <a:rPr lang="en-US" dirty="0"/>
              <a:t>Part-time </a:t>
            </a:r>
            <a:r>
              <a:rPr lang="en-US" dirty="0" smtClean="0"/>
              <a:t>dispatchers </a:t>
            </a:r>
            <a:endParaRPr lang="en-US" dirty="0"/>
          </a:p>
          <a:p>
            <a:pPr marL="0"/>
            <a:r>
              <a:rPr lang="en-US" dirty="0"/>
              <a:t>	</a:t>
            </a:r>
            <a:r>
              <a:rPr lang="en-US" dirty="0"/>
              <a:t>2</a:t>
            </a:r>
            <a:r>
              <a:rPr lang="en-US" dirty="0" smtClean="0"/>
              <a:t> </a:t>
            </a:r>
            <a:r>
              <a:rPr lang="en-US" dirty="0" smtClean="0"/>
              <a:t>Per-diem </a:t>
            </a:r>
            <a:r>
              <a:rPr lang="en-US" dirty="0" smtClean="0"/>
              <a:t>dispatchers</a:t>
            </a:r>
            <a:endParaRPr lang="en-US" dirty="0"/>
          </a:p>
          <a:p>
            <a:pPr marL="0"/>
            <a:r>
              <a:rPr lang="en-US" dirty="0"/>
              <a:t>The Dispatch Center has four 911 lines, </a:t>
            </a:r>
            <a:r>
              <a:rPr lang="en-US" dirty="0" smtClean="0"/>
              <a:t>six </a:t>
            </a:r>
            <a:r>
              <a:rPr lang="en-US" dirty="0"/>
              <a:t>10-digit emergency lines, and five incoming non-emergency lines. </a:t>
            </a:r>
          </a:p>
        </p:txBody>
      </p:sp>
      <p:pic>
        <p:nvPicPr>
          <p:cNvPr id="6" name="Content Placeholder 5" descr="A group of people sitting at a desk&#10;&#10;Description generated with very high confidence">
            <a:extLst>
              <a:ext uri="{FF2B5EF4-FFF2-40B4-BE49-F238E27FC236}">
                <a16:creationId xmlns:a16="http://schemas.microsoft.com/office/drawing/2014/main" id="{D3D8043B-226D-4F30-9308-8E50B4D0C995}"/>
              </a:ext>
            </a:extLst>
          </p:cNvPr>
          <p:cNvPicPr>
            <a:picLocks noGrp="1" noChangeAspect="1"/>
          </p:cNvPicPr>
          <p:nvPr>
            <p:ph sz="half" idx="2"/>
          </p:nvPr>
        </p:nvPicPr>
        <p:blipFill rotWithShape="1">
          <a:blip r:embed="rId2"/>
          <a:srcRect r="2" b="106"/>
          <a:stretch/>
        </p:blipFill>
        <p:spPr>
          <a:xfrm>
            <a:off x="3344" y="3509433"/>
            <a:ext cx="4475150" cy="3348566"/>
          </a:xfrm>
          <a:prstGeom prst="rect">
            <a:avLst/>
          </a:prstGeom>
        </p:spPr>
      </p:pic>
      <p:pic>
        <p:nvPicPr>
          <p:cNvPr id="28" name="Content Placeholder 7" descr="A picture containing indoor&#10;&#10;Description generated with high confidence">
            <a:extLst>
              <a:ext uri="{FF2B5EF4-FFF2-40B4-BE49-F238E27FC236}">
                <a16:creationId xmlns:a16="http://schemas.microsoft.com/office/drawing/2014/main" id="{B55BD5FF-18E8-4657-BDF5-68259374CD46}"/>
              </a:ext>
            </a:extLst>
          </p:cNvPr>
          <p:cNvPicPr>
            <a:picLocks noChangeAspect="1"/>
          </p:cNvPicPr>
          <p:nvPr/>
        </p:nvPicPr>
        <p:blipFill rotWithShape="1">
          <a:blip r:embed="rId3"/>
          <a:srcRect l="9500" r="17282"/>
          <a:stretch/>
        </p:blipFill>
        <p:spPr>
          <a:xfrm>
            <a:off x="3344" y="10"/>
            <a:ext cx="4475150" cy="3348557"/>
          </a:xfrm>
          <a:prstGeom prst="rect">
            <a:avLst/>
          </a:prstGeom>
        </p:spPr>
      </p:pic>
    </p:spTree>
    <p:extLst>
      <p:ext uri="{BB962C8B-B14F-4D97-AF65-F5344CB8AC3E}">
        <p14:creationId xmlns:p14="http://schemas.microsoft.com/office/powerpoint/2010/main" val="3152722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E4375-C264-4CFE-8B6D-E1702930E7A5}"/>
              </a:ext>
            </a:extLst>
          </p:cNvPr>
          <p:cNvSpPr txBox="1"/>
          <p:nvPr/>
        </p:nvSpPr>
        <p:spPr>
          <a:xfrm>
            <a:off x="250521" y="388307"/>
            <a:ext cx="11285950" cy="984885"/>
          </a:xfrm>
          <a:prstGeom prst="rect">
            <a:avLst/>
          </a:prstGeom>
          <a:noFill/>
        </p:spPr>
        <p:txBody>
          <a:bodyPr wrap="square" rtlCol="0">
            <a:spAutoFit/>
          </a:bodyPr>
          <a:lstStyle/>
          <a:p>
            <a:pPr algn="ctr"/>
            <a:r>
              <a:rPr lang="en-US" sz="4000" b="1" u="sng" dirty="0">
                <a:latin typeface="Castellar" panose="020A0402060406010301" pitchFamily="18" charset="0"/>
              </a:rPr>
              <a:t>What do the Dispatchers Do? </a:t>
            </a:r>
          </a:p>
          <a:p>
            <a:endParaRPr lang="en-US" dirty="0"/>
          </a:p>
        </p:txBody>
      </p:sp>
      <p:sp>
        <p:nvSpPr>
          <p:cNvPr id="5" name="TextBox 4"/>
          <p:cNvSpPr txBox="1"/>
          <p:nvPr/>
        </p:nvSpPr>
        <p:spPr>
          <a:xfrm>
            <a:off x="586597" y="1373191"/>
            <a:ext cx="8781690" cy="369332"/>
          </a:xfrm>
          <a:prstGeom prst="rect">
            <a:avLst/>
          </a:prstGeom>
          <a:noFill/>
        </p:spPr>
        <p:txBody>
          <a:bodyPr wrap="square" rtlCol="0" anchor="ctr">
            <a:spAutoFit/>
          </a:bodyPr>
          <a:lstStyle/>
          <a:p>
            <a:pPr algn="ctr"/>
            <a:r>
              <a:rPr lang="en-US" dirty="0" smtClean="0"/>
              <a:t>ANSWER INCOMING </a:t>
            </a:r>
            <a:r>
              <a:rPr lang="en-US" b="1" dirty="0" smtClean="0"/>
              <a:t>EMERGENCY</a:t>
            </a:r>
            <a:r>
              <a:rPr lang="en-US" dirty="0" smtClean="0"/>
              <a:t> AND </a:t>
            </a:r>
            <a:r>
              <a:rPr lang="en-US" b="1" dirty="0" smtClean="0"/>
              <a:t>NON-EMERGENCY</a:t>
            </a:r>
            <a:r>
              <a:rPr lang="en-US" dirty="0" smtClean="0"/>
              <a:t> PHONE LINES </a:t>
            </a:r>
            <a:endParaRPr lang="en-US" dirty="0"/>
          </a:p>
        </p:txBody>
      </p:sp>
      <p:sp>
        <p:nvSpPr>
          <p:cNvPr id="6" name="TextBox 5"/>
          <p:cNvSpPr txBox="1"/>
          <p:nvPr/>
        </p:nvSpPr>
        <p:spPr>
          <a:xfrm>
            <a:off x="3817856" y="2040006"/>
            <a:ext cx="8630757" cy="400110"/>
          </a:xfrm>
          <a:prstGeom prst="rect">
            <a:avLst/>
          </a:prstGeom>
          <a:noFill/>
        </p:spPr>
        <p:txBody>
          <a:bodyPr wrap="square" rtlCol="0" anchor="ctr">
            <a:spAutoFit/>
          </a:bodyPr>
          <a:lstStyle/>
          <a:p>
            <a:pPr algn="ctr"/>
            <a:r>
              <a:rPr lang="en-US" sz="2000" dirty="0" smtClean="0"/>
              <a:t>FIELD INCOMING REQUESTS FROM POLICE OFFICERS ON PATROL VIA RADIO</a:t>
            </a:r>
            <a:endParaRPr lang="en-US" sz="2000" dirty="0"/>
          </a:p>
        </p:txBody>
      </p:sp>
      <p:sp>
        <p:nvSpPr>
          <p:cNvPr id="7" name="TextBox 6"/>
          <p:cNvSpPr txBox="1"/>
          <p:nvPr/>
        </p:nvSpPr>
        <p:spPr>
          <a:xfrm>
            <a:off x="38255" y="2788911"/>
            <a:ext cx="6829755" cy="400110"/>
          </a:xfrm>
          <a:prstGeom prst="rect">
            <a:avLst/>
          </a:prstGeom>
          <a:noFill/>
        </p:spPr>
        <p:txBody>
          <a:bodyPr wrap="none" rtlCol="0" anchor="ctr">
            <a:spAutoFit/>
          </a:bodyPr>
          <a:lstStyle/>
          <a:p>
            <a:pPr algn="ctr"/>
            <a:r>
              <a:rPr lang="en-US" sz="2000" dirty="0" smtClean="0"/>
              <a:t>DETERMINE THE PROPER ACTION FOR INCOMING PHONE CALLS </a:t>
            </a:r>
            <a:endParaRPr lang="en-US" sz="2000" dirty="0"/>
          </a:p>
        </p:txBody>
      </p:sp>
      <p:sp>
        <p:nvSpPr>
          <p:cNvPr id="8" name="TextBox 7"/>
          <p:cNvSpPr txBox="1"/>
          <p:nvPr/>
        </p:nvSpPr>
        <p:spPr>
          <a:xfrm>
            <a:off x="4347868" y="3537816"/>
            <a:ext cx="7541616" cy="400110"/>
          </a:xfrm>
          <a:prstGeom prst="rect">
            <a:avLst/>
          </a:prstGeom>
          <a:noFill/>
        </p:spPr>
        <p:txBody>
          <a:bodyPr wrap="none" rtlCol="0" anchor="ctr">
            <a:spAutoFit/>
          </a:bodyPr>
          <a:lstStyle/>
          <a:p>
            <a:pPr algn="ctr"/>
            <a:r>
              <a:rPr lang="en-US" sz="2000" dirty="0" smtClean="0"/>
              <a:t>OPERATE MULTIPLE DIFFERENT COMPUTER SYSTEMS SIMULTANEOUSLY</a:t>
            </a:r>
            <a:endParaRPr lang="en-US" sz="2000" dirty="0"/>
          </a:p>
        </p:txBody>
      </p:sp>
      <p:sp>
        <p:nvSpPr>
          <p:cNvPr id="9" name="TextBox 8"/>
          <p:cNvSpPr txBox="1"/>
          <p:nvPr/>
        </p:nvSpPr>
        <p:spPr>
          <a:xfrm>
            <a:off x="493927" y="4604740"/>
            <a:ext cx="11269303" cy="954107"/>
          </a:xfrm>
          <a:prstGeom prst="rect">
            <a:avLst/>
          </a:prstGeom>
          <a:noFill/>
        </p:spPr>
        <p:txBody>
          <a:bodyPr wrap="none" rtlCol="0" anchor="ctr">
            <a:spAutoFit/>
          </a:bodyPr>
          <a:lstStyle/>
          <a:p>
            <a:pPr algn="dist"/>
            <a:r>
              <a:rPr lang="en-US" sz="2800" spc="-150" dirty="0" smtClean="0"/>
              <a:t>KEEP IN MIND SOMETIMES THERE ARE ONLY 2 DISPATCHERS ON DUTY AT ONE TIME!  </a:t>
            </a:r>
          </a:p>
          <a:p>
            <a:pPr algn="dist"/>
            <a:r>
              <a:rPr lang="en-US" sz="2800" spc="-150" dirty="0"/>
              <a:t> </a:t>
            </a:r>
            <a:r>
              <a:rPr lang="en-US" sz="2800" spc="-150" dirty="0" smtClean="0"/>
              <a:t>                          BRIEF AND CONCISE RESPONSES HELP US HELP YOU!</a:t>
            </a:r>
            <a:endParaRPr lang="en-US" sz="2800" spc="-150" dirty="0"/>
          </a:p>
        </p:txBody>
      </p:sp>
    </p:spTree>
    <p:extLst>
      <p:ext uri="{BB962C8B-B14F-4D97-AF65-F5344CB8AC3E}">
        <p14:creationId xmlns:p14="http://schemas.microsoft.com/office/powerpoint/2010/main" val="510317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250"/>
                                  </p:stCondLst>
                                  <p:childTnLst>
                                    <p:set>
                                      <p:cBhvr>
                                        <p:cTn id="28" dur="1" fill="hold">
                                          <p:stCondLst>
                                            <p:cond delay="999"/>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25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0573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8" y="0"/>
            <a:ext cx="12009343" cy="6858000"/>
          </a:xfrm>
          <a:prstGeom prst="rect">
            <a:avLst/>
          </a:prstGeom>
        </p:spPr>
      </p:pic>
    </p:spTree>
    <p:extLst>
      <p:ext uri="{BB962C8B-B14F-4D97-AF65-F5344CB8AC3E}">
        <p14:creationId xmlns:p14="http://schemas.microsoft.com/office/powerpoint/2010/main" val="373802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CAAF-2F8D-4B47-842D-DAEB46A2DC48}"/>
              </a:ext>
            </a:extLst>
          </p:cNvPr>
          <p:cNvSpPr>
            <a:spLocks noGrp="1"/>
          </p:cNvSpPr>
          <p:nvPr>
            <p:ph type="title"/>
          </p:nvPr>
        </p:nvSpPr>
        <p:spPr>
          <a:xfrm>
            <a:off x="3445834" y="374782"/>
            <a:ext cx="8311872" cy="1292653"/>
          </a:xfrm>
        </p:spPr>
        <p:txBody>
          <a:bodyPr vert="horz" lIns="91440" tIns="45720" rIns="91440" bIns="45720" rtlCol="0" anchor="ctr">
            <a:normAutofit/>
          </a:bodyPr>
          <a:lstStyle/>
          <a:p>
            <a:r>
              <a:rPr lang="en-US" sz="4000" dirty="0" smtClean="0"/>
              <a:t>   Police Department Phone Numbers</a:t>
            </a:r>
            <a:endParaRPr lang="en-US" sz="4000" dirty="0"/>
          </a:p>
        </p:txBody>
      </p:sp>
      <p:pic>
        <p:nvPicPr>
          <p:cNvPr id="5" name="Content Placeholder 4" descr="A close up of a device&#10;&#10;Description generated with high confidence">
            <a:extLst>
              <a:ext uri="{FF2B5EF4-FFF2-40B4-BE49-F238E27FC236}">
                <a16:creationId xmlns:a16="http://schemas.microsoft.com/office/drawing/2014/main" id="{BB1D1346-ABA7-4E8B-85D3-638DD360D6BD}"/>
              </a:ext>
            </a:extLst>
          </p:cNvPr>
          <p:cNvPicPr>
            <a:picLocks noGrp="1" noChangeAspect="1"/>
          </p:cNvPicPr>
          <p:nvPr>
            <p:ph idx="1"/>
          </p:nvPr>
        </p:nvPicPr>
        <p:blipFill>
          <a:blip r:embed="rId2"/>
          <a:stretch>
            <a:fillRect/>
          </a:stretch>
        </p:blipFill>
        <p:spPr>
          <a:xfrm>
            <a:off x="-802935" y="0"/>
            <a:ext cx="4245383" cy="6168980"/>
          </a:xfrm>
          <a:prstGeom prst="rect">
            <a:avLst/>
          </a:prstGeom>
        </p:spPr>
      </p:pic>
      <p:sp>
        <p:nvSpPr>
          <p:cNvPr id="6" name="TextBox 5">
            <a:extLst>
              <a:ext uri="{FF2B5EF4-FFF2-40B4-BE49-F238E27FC236}">
                <a16:creationId xmlns:a16="http://schemas.microsoft.com/office/drawing/2014/main" id="{BE1AF61D-6BEA-4273-BD04-08BB2E8243B6}"/>
              </a:ext>
            </a:extLst>
          </p:cNvPr>
          <p:cNvSpPr txBox="1"/>
          <p:nvPr/>
        </p:nvSpPr>
        <p:spPr>
          <a:xfrm>
            <a:off x="3356387" y="1667435"/>
            <a:ext cx="8311872" cy="5081095"/>
          </a:xfrm>
          <a:prstGeom prst="rect">
            <a:avLst/>
          </a:prstGeom>
        </p:spPr>
        <p:txBody>
          <a:bodyPr vert="horz" lIns="91440" tIns="45720" rIns="91440" bIns="45720" rtlCol="0">
            <a:normAutofit/>
          </a:bodyPr>
          <a:lstStyle/>
          <a:p>
            <a:pPr algn="ctr" defTabSz="914400">
              <a:lnSpc>
                <a:spcPct val="90000"/>
              </a:lnSpc>
              <a:spcAft>
                <a:spcPts val="600"/>
              </a:spcAft>
              <a:buClr>
                <a:schemeClr val="accent1">
                  <a:lumMod val="75000"/>
                </a:schemeClr>
              </a:buClr>
              <a:buSzPct val="85000"/>
            </a:pPr>
            <a:r>
              <a:rPr lang="en-US" sz="4000" dirty="0">
                <a:solidFill>
                  <a:srgbClr val="FF0000"/>
                </a:solidFill>
              </a:rPr>
              <a:t>911 is for LIFE or DEATH emergencies </a:t>
            </a:r>
          </a:p>
          <a:p>
            <a:pPr algn="ctr" defTabSz="914400">
              <a:lnSpc>
                <a:spcPct val="90000"/>
              </a:lnSpc>
              <a:spcAft>
                <a:spcPts val="600"/>
              </a:spcAft>
              <a:buClr>
                <a:schemeClr val="accent1">
                  <a:lumMod val="75000"/>
                </a:schemeClr>
              </a:buClr>
              <a:buSzPct val="85000"/>
            </a:pPr>
            <a:endParaRPr lang="en-US" sz="2400" u="sng" dirty="0"/>
          </a:p>
          <a:p>
            <a:pPr algn="r" defTabSz="914400">
              <a:lnSpc>
                <a:spcPct val="90000"/>
              </a:lnSpc>
              <a:spcAft>
                <a:spcPts val="600"/>
              </a:spcAft>
              <a:buClr>
                <a:schemeClr val="accent1">
                  <a:lumMod val="75000"/>
                </a:schemeClr>
              </a:buClr>
              <a:buSzPct val="85000"/>
            </a:pPr>
            <a:r>
              <a:rPr lang="en-US" sz="3200" u="sng" dirty="0"/>
              <a:t>Emergency Line: 925-935-6400 </a:t>
            </a:r>
            <a:r>
              <a:rPr lang="en-US" sz="2400" dirty="0"/>
              <a:t>: </a:t>
            </a:r>
            <a:r>
              <a:rPr lang="en-US" sz="2400" dirty="0" smtClean="0"/>
              <a:t>This </a:t>
            </a:r>
            <a:r>
              <a:rPr lang="en-US" sz="2400" dirty="0"/>
              <a:t>number will </a:t>
            </a:r>
            <a:r>
              <a:rPr lang="en-US" sz="2400" dirty="0" smtClean="0"/>
              <a:t>get </a:t>
            </a:r>
            <a:r>
              <a:rPr lang="en-US" sz="2400" dirty="0"/>
              <a:t>you directly to a dispatcher. This is the number you need to program into your cell phone, </a:t>
            </a:r>
            <a:r>
              <a:rPr lang="en-US" sz="2400" dirty="0" smtClean="0"/>
              <a:t>in case </a:t>
            </a:r>
            <a:r>
              <a:rPr lang="en-US" sz="2400" dirty="0"/>
              <a:t>you ever need to reach the Walnut Creek Police Department urgently.</a:t>
            </a:r>
          </a:p>
          <a:p>
            <a:pPr algn="ctr" defTabSz="914400">
              <a:lnSpc>
                <a:spcPct val="90000"/>
              </a:lnSpc>
              <a:spcAft>
                <a:spcPts val="600"/>
              </a:spcAft>
              <a:buClr>
                <a:schemeClr val="accent1">
                  <a:lumMod val="75000"/>
                </a:schemeClr>
              </a:buClr>
              <a:buSzPct val="85000"/>
            </a:pPr>
            <a:endParaRPr lang="en-US" sz="2400" dirty="0"/>
          </a:p>
          <a:p>
            <a:pPr algn="ctr" defTabSz="914400">
              <a:lnSpc>
                <a:spcPct val="90000"/>
              </a:lnSpc>
              <a:spcAft>
                <a:spcPts val="600"/>
              </a:spcAft>
              <a:buClr>
                <a:schemeClr val="accent1">
                  <a:lumMod val="75000"/>
                </a:schemeClr>
              </a:buClr>
              <a:buSzPct val="85000"/>
            </a:pPr>
            <a:r>
              <a:rPr lang="en-US" sz="3200" u="sng" dirty="0"/>
              <a:t>Non Emergency Number: 925-943-5844 </a:t>
            </a:r>
            <a:r>
              <a:rPr lang="en-US" sz="2400" dirty="0"/>
              <a:t>– this line is for general information and questions. Or if you need to report an incident that is not occurring at this time. </a:t>
            </a:r>
          </a:p>
          <a:p>
            <a:pPr indent="-182880" defTabSz="914400">
              <a:lnSpc>
                <a:spcPct val="90000"/>
              </a:lnSpc>
              <a:spcAft>
                <a:spcPts val="600"/>
              </a:spcAft>
              <a:buClr>
                <a:schemeClr val="accent1">
                  <a:lumMod val="75000"/>
                </a:schemeClr>
              </a:buClr>
              <a:buSzPct val="85000"/>
              <a:buFont typeface="Wingdings" pitchFamily="2" charset="2"/>
              <a:buChar char="§"/>
            </a:pPr>
            <a:endParaRPr lang="en-US" dirty="0"/>
          </a:p>
        </p:txBody>
      </p:sp>
    </p:spTree>
    <p:extLst>
      <p:ext uri="{BB962C8B-B14F-4D97-AF65-F5344CB8AC3E}">
        <p14:creationId xmlns:p14="http://schemas.microsoft.com/office/powerpoint/2010/main" val="2440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24BC4FF7-E27A-4DFB-B638-751EF1CB3F5C}"/>
              </a:ext>
            </a:extLst>
          </p:cNvPr>
          <p:cNvPicPr>
            <a:picLocks noChangeAspect="1"/>
          </p:cNvPicPr>
          <p:nvPr/>
        </p:nvPicPr>
        <p:blipFill>
          <a:blip r:embed="rId2"/>
          <a:stretch>
            <a:fillRect/>
          </a:stretch>
        </p:blipFill>
        <p:spPr>
          <a:xfrm>
            <a:off x="1377801" y="-39478"/>
            <a:ext cx="9436397" cy="2679999"/>
          </a:xfrm>
          <a:prstGeom prst="rect">
            <a:avLst/>
          </a:prstGeom>
        </p:spPr>
      </p:pic>
      <p:sp>
        <p:nvSpPr>
          <p:cNvPr id="4" name="TextBox 3">
            <a:extLst>
              <a:ext uri="{FF2B5EF4-FFF2-40B4-BE49-F238E27FC236}">
                <a16:creationId xmlns:a16="http://schemas.microsoft.com/office/drawing/2014/main" id="{3627A0EC-D553-4869-9ABD-A3398DB5F129}"/>
              </a:ext>
            </a:extLst>
          </p:cNvPr>
          <p:cNvSpPr txBox="1"/>
          <p:nvPr/>
        </p:nvSpPr>
        <p:spPr>
          <a:xfrm>
            <a:off x="1197735" y="2751127"/>
            <a:ext cx="10225826" cy="393954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rgbClr val="002060"/>
                </a:solidFill>
                <a:latin typeface="Arial Black" panose="020B0A04020102020204" pitchFamily="34" charset="0"/>
              </a:rPr>
              <a:t>Any crime in-progress (robbery, burglary, prowler, fights, etc.)</a:t>
            </a:r>
          </a:p>
          <a:p>
            <a:pPr marL="285750" indent="-285750">
              <a:buFont typeface="Wingdings" panose="05000000000000000000" pitchFamily="2" charset="2"/>
              <a:buChar char="Ø"/>
            </a:pPr>
            <a:r>
              <a:rPr lang="en-US" sz="2800" dirty="0">
                <a:solidFill>
                  <a:srgbClr val="0070C0"/>
                </a:solidFill>
                <a:latin typeface="Arial Black" panose="020B0A04020102020204" pitchFamily="34" charset="0"/>
              </a:rPr>
              <a:t>Any other life threatening situations (traffic accident with injuries, etc.) </a:t>
            </a:r>
          </a:p>
          <a:p>
            <a:pPr marL="285750" indent="-285750">
              <a:buFont typeface="Wingdings" panose="05000000000000000000" pitchFamily="2" charset="2"/>
              <a:buChar char="Ø"/>
            </a:pPr>
            <a:r>
              <a:rPr lang="en-US" sz="2800" dirty="0">
                <a:solidFill>
                  <a:srgbClr val="C00000"/>
                </a:solidFill>
                <a:latin typeface="Arial Black" panose="020B0A04020102020204" pitchFamily="34" charset="0"/>
              </a:rPr>
              <a:t>A serious medical emergency (chest pains, seizures, bleeding, etc.)</a:t>
            </a:r>
          </a:p>
          <a:p>
            <a:pPr marL="285750" indent="-285750">
              <a:buFont typeface="Wingdings" panose="05000000000000000000" pitchFamily="2" charset="2"/>
              <a:buChar char="Ø"/>
            </a:pPr>
            <a:r>
              <a:rPr lang="en-US" sz="2800" dirty="0">
                <a:solidFill>
                  <a:srgbClr val="FF0000"/>
                </a:solidFill>
                <a:latin typeface="Arial Black" panose="020B0A04020102020204" pitchFamily="34" charset="0"/>
              </a:rPr>
              <a:t>Any type of fire (structure, vehicle, brush, etc.)</a:t>
            </a:r>
          </a:p>
          <a:p>
            <a:pPr marL="285750" indent="-285750">
              <a:buFont typeface="Wingdings" panose="05000000000000000000" pitchFamily="2" charset="2"/>
              <a:buChar char="Ø"/>
            </a:pPr>
            <a:endParaRPr lang="en-US" sz="2600" dirty="0">
              <a:latin typeface="Arial Black" panose="020B0A04020102020204" pitchFamily="34" charset="0"/>
            </a:endParaRPr>
          </a:p>
          <a:p>
            <a:r>
              <a:rPr lang="en-US" sz="2800" dirty="0">
                <a:latin typeface="Arial Black" panose="020B0A04020102020204" pitchFamily="34" charset="0"/>
              </a:rPr>
              <a:t> </a:t>
            </a:r>
          </a:p>
        </p:txBody>
      </p:sp>
    </p:spTree>
    <p:extLst>
      <p:ext uri="{BB962C8B-B14F-4D97-AF65-F5344CB8AC3E}">
        <p14:creationId xmlns:p14="http://schemas.microsoft.com/office/powerpoint/2010/main" val="2827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4787-4BF7-4385-A767-34694279B4AD}"/>
              </a:ext>
            </a:extLst>
          </p:cNvPr>
          <p:cNvSpPr>
            <a:spLocks noGrp="1"/>
          </p:cNvSpPr>
          <p:nvPr>
            <p:ph type="title"/>
          </p:nvPr>
        </p:nvSpPr>
        <p:spPr>
          <a:xfrm>
            <a:off x="1069848" y="484632"/>
            <a:ext cx="10058400" cy="812323"/>
          </a:xfrm>
        </p:spPr>
        <p:txBody>
          <a:bodyPr>
            <a:normAutofit/>
          </a:bodyPr>
          <a:lstStyle/>
          <a:p>
            <a:r>
              <a:rPr lang="en-US" dirty="0" smtClean="0">
                <a:latin typeface="Calibri" panose="020F0502020204030204" pitchFamily="34" charset="0"/>
              </a:rPr>
              <a:t>USEFUL CONTACT NUMBERS </a:t>
            </a:r>
            <a:endParaRPr lang="en-US" dirty="0">
              <a:latin typeface="Calibri" panose="020F0502020204030204" pitchFamily="34" charset="0"/>
            </a:endParaRPr>
          </a:p>
        </p:txBody>
      </p:sp>
      <p:sp>
        <p:nvSpPr>
          <p:cNvPr id="3" name="Content Placeholder 2">
            <a:extLst>
              <a:ext uri="{FF2B5EF4-FFF2-40B4-BE49-F238E27FC236}">
                <a16:creationId xmlns:a16="http://schemas.microsoft.com/office/drawing/2014/main" id="{D5A53D35-263D-473E-A390-56509C98969D}"/>
              </a:ext>
            </a:extLst>
          </p:cNvPr>
          <p:cNvSpPr>
            <a:spLocks noGrp="1"/>
          </p:cNvSpPr>
          <p:nvPr>
            <p:ph idx="1"/>
          </p:nvPr>
        </p:nvSpPr>
        <p:spPr>
          <a:xfrm>
            <a:off x="1069847" y="1530221"/>
            <a:ext cx="6482419" cy="5090712"/>
          </a:xfrm>
        </p:spPr>
        <p:txBody>
          <a:bodyPr>
            <a:normAutofit/>
          </a:bodyPr>
          <a:lstStyle/>
          <a:p>
            <a:pPr marL="0" indent="0">
              <a:buNone/>
            </a:pPr>
            <a:r>
              <a:rPr lang="en-US" sz="2400" dirty="0"/>
              <a:t>• </a:t>
            </a:r>
            <a:r>
              <a:rPr lang="en-US" sz="2400" u="sng" dirty="0"/>
              <a:t>Information</a:t>
            </a:r>
            <a:r>
              <a:rPr lang="en-US" sz="2400" dirty="0"/>
              <a:t>: 4-1-1 is a fee based directory assistance </a:t>
            </a:r>
            <a:r>
              <a:rPr lang="en-US" sz="2400" dirty="0" smtClean="0"/>
              <a:t>service</a:t>
            </a:r>
          </a:p>
          <a:p>
            <a:r>
              <a:rPr lang="en-US" sz="2400" u="sng" dirty="0"/>
              <a:t>Phone trouble</a:t>
            </a:r>
            <a:r>
              <a:rPr lang="en-US" sz="2400" dirty="0"/>
              <a:t>: 6-1-1</a:t>
            </a:r>
          </a:p>
          <a:p>
            <a:pPr marL="0" indent="0">
              <a:buNone/>
            </a:pPr>
            <a:r>
              <a:rPr lang="en-US" sz="2400" dirty="0" smtClean="0"/>
              <a:t>• </a:t>
            </a:r>
            <a:r>
              <a:rPr lang="en-US" sz="2400" u="sng" dirty="0"/>
              <a:t>Power outage</a:t>
            </a:r>
            <a:r>
              <a:rPr lang="en-US" sz="2400" dirty="0"/>
              <a:t>: You should call </a:t>
            </a:r>
            <a:r>
              <a:rPr lang="en-US" sz="2400" dirty="0" smtClean="0"/>
              <a:t>PG&amp;E </a:t>
            </a:r>
            <a:r>
              <a:rPr lang="en-US" sz="2400" dirty="0"/>
              <a:t>directly at </a:t>
            </a:r>
            <a:r>
              <a:rPr lang="en-US" sz="2400" dirty="0" smtClean="0"/>
              <a:t>1-800-743-5000</a:t>
            </a:r>
            <a:endParaRPr lang="en-US" sz="2400" dirty="0"/>
          </a:p>
          <a:p>
            <a:pPr marL="0" indent="0">
              <a:buNone/>
            </a:pPr>
            <a:r>
              <a:rPr lang="en-US" sz="2400" dirty="0"/>
              <a:t>• </a:t>
            </a:r>
            <a:r>
              <a:rPr lang="en-US" sz="2400" u="sng" dirty="0"/>
              <a:t>Traffic information</a:t>
            </a:r>
            <a:r>
              <a:rPr lang="en-US" sz="2400" dirty="0"/>
              <a:t>: 5-1-1 is the number for traffic information in California.</a:t>
            </a:r>
          </a:p>
          <a:p>
            <a:pPr marL="0" indent="0">
              <a:buNone/>
            </a:pPr>
            <a:r>
              <a:rPr lang="en-US" sz="2400" dirty="0"/>
              <a:t>• </a:t>
            </a:r>
            <a:r>
              <a:rPr lang="en-US" sz="2400" u="sng" dirty="0"/>
              <a:t>Social services</a:t>
            </a:r>
            <a:r>
              <a:rPr lang="en-US" sz="2400" dirty="0"/>
              <a:t>: 2-1-1 is available in California to help with health and human service needs. </a:t>
            </a:r>
            <a:endParaRPr lang="en-US" sz="2400" dirty="0" smtClean="0"/>
          </a:p>
          <a:p>
            <a:pPr marL="0" indent="0">
              <a:buNone/>
            </a:pPr>
            <a:endParaRPr lang="en-US" sz="2400" dirty="0" smtClean="0"/>
          </a:p>
          <a:p>
            <a:pPr marL="0" indent="0">
              <a:buNone/>
            </a:pPr>
            <a:endParaRPr lang="en-US" sz="2400" dirty="0"/>
          </a:p>
        </p:txBody>
      </p:sp>
      <p:pic>
        <p:nvPicPr>
          <p:cNvPr id="5" name="Picture 4">
            <a:extLst>
              <a:ext uri="{FF2B5EF4-FFF2-40B4-BE49-F238E27FC236}">
                <a16:creationId xmlns:a16="http://schemas.microsoft.com/office/drawing/2014/main" id="{83F4F06A-2FB3-4EAA-B7FA-BB9CFE24BB14}"/>
              </a:ext>
            </a:extLst>
          </p:cNvPr>
          <p:cNvPicPr>
            <a:picLocks noChangeAspect="1"/>
          </p:cNvPicPr>
          <p:nvPr/>
        </p:nvPicPr>
        <p:blipFill>
          <a:blip r:embed="rId2"/>
          <a:stretch>
            <a:fillRect/>
          </a:stretch>
        </p:blipFill>
        <p:spPr>
          <a:xfrm>
            <a:off x="7945489" y="2193036"/>
            <a:ext cx="3115610" cy="3639872"/>
          </a:xfrm>
          <a:prstGeom prst="rect">
            <a:avLst/>
          </a:prstGeom>
        </p:spPr>
      </p:pic>
    </p:spTree>
    <p:extLst>
      <p:ext uri="{BB962C8B-B14F-4D97-AF65-F5344CB8AC3E}">
        <p14:creationId xmlns:p14="http://schemas.microsoft.com/office/powerpoint/2010/main" val="786201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1561</TotalTime>
  <Words>939</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Black</vt:lpstr>
      <vt:lpstr>bebas_neue_regularregular</vt:lpstr>
      <vt:lpstr>Bernard MT Condensed</vt:lpstr>
      <vt:lpstr>Calibri</vt:lpstr>
      <vt:lpstr>Calibri Light</vt:lpstr>
      <vt:lpstr>Castellar</vt:lpstr>
      <vt:lpstr>Rockwell Extra Bold</vt:lpstr>
      <vt:lpstr>Stencil</vt:lpstr>
      <vt:lpstr>Wingdings</vt:lpstr>
      <vt:lpstr>Office Theme</vt:lpstr>
      <vt:lpstr>The basics of calling 911 </vt:lpstr>
      <vt:lpstr>Today we will talk about:</vt:lpstr>
      <vt:lpstr>What is the Dispatch Center?</vt:lpstr>
      <vt:lpstr>PowerPoint Presentation</vt:lpstr>
      <vt:lpstr>PowerPoint Presentation</vt:lpstr>
      <vt:lpstr>PowerPoint Presentation</vt:lpstr>
      <vt:lpstr>   Police Department Phone Numbers</vt:lpstr>
      <vt:lpstr>PowerPoint Presentation</vt:lpstr>
      <vt:lpstr>USEFUL CONTACT NUMBERS </vt:lpstr>
      <vt:lpstr>PowerPoint Presentation</vt:lpstr>
      <vt:lpstr>PowerPoint Presentation</vt:lpstr>
      <vt:lpstr>PowerPoint Presentation</vt:lpstr>
      <vt:lpstr>PowerPoint Presentation</vt:lpstr>
      <vt:lpstr>www.WalnutCreekPD.com</vt:lpstr>
      <vt:lpstr>PowerPoint Presentation</vt:lpstr>
      <vt:lpstr>TYPES OF SCAMS</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calling 911</dc:title>
  <dc:creator>April Perry</dc:creator>
  <cp:lastModifiedBy>Tori Maxfield</cp:lastModifiedBy>
  <cp:revision>30</cp:revision>
  <cp:lastPrinted>2019-07-31T17:12:12Z</cp:lastPrinted>
  <dcterms:created xsi:type="dcterms:W3CDTF">2018-07-25T17:08:31Z</dcterms:created>
  <dcterms:modified xsi:type="dcterms:W3CDTF">2021-03-18T14:45:37Z</dcterms:modified>
</cp:coreProperties>
</file>