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3.xml" ContentType="application/vnd.openxmlformats-officedocument.presentationml.notesSlide+xml"/>
  <Default Extension="wdp" ContentType="image/vnd.ms-photo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3648" r:id="rId1"/>
  </p:sldMasterIdLst>
  <p:notesMasterIdLst>
    <p:notesMasterId r:id="rId23"/>
  </p:notesMasterIdLst>
  <p:sldIdLst>
    <p:sldId id="327" r:id="rId2"/>
    <p:sldId id="395" r:id="rId3"/>
    <p:sldId id="332" r:id="rId4"/>
    <p:sldId id="333" r:id="rId5"/>
    <p:sldId id="334" r:id="rId6"/>
    <p:sldId id="398" r:id="rId7"/>
    <p:sldId id="428" r:id="rId8"/>
    <p:sldId id="416" r:id="rId9"/>
    <p:sldId id="417" r:id="rId10"/>
    <p:sldId id="392" r:id="rId11"/>
    <p:sldId id="396" r:id="rId12"/>
    <p:sldId id="413" r:id="rId13"/>
    <p:sldId id="426" r:id="rId14"/>
    <p:sldId id="412" r:id="rId15"/>
    <p:sldId id="433" r:id="rId16"/>
    <p:sldId id="421" r:id="rId17"/>
    <p:sldId id="427" r:id="rId18"/>
    <p:sldId id="393" r:id="rId19"/>
    <p:sldId id="434" r:id="rId20"/>
    <p:sldId id="335" r:id="rId21"/>
    <p:sldId id="415" r:id="rId22"/>
  </p:sldIdLst>
  <p:sldSz cx="9144000" cy="5715000" type="screen16x1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  <p15:guide id="3" orient="horz" pos="180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FFFF00"/>
    <a:srgbClr val="0B7F19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336" autoAdjust="0"/>
    <p:restoredTop sz="93011" autoAdjust="0"/>
  </p:normalViewPr>
  <p:slideViewPr>
    <p:cSldViewPr>
      <p:cViewPr varScale="1">
        <p:scale>
          <a:sx n="82" d="100"/>
          <a:sy n="82" d="100"/>
        </p:scale>
        <p:origin x="-78" y="-102"/>
      </p:cViewPr>
      <p:guideLst>
        <p:guide orient="horz" pos="1620"/>
        <p:guide orient="horz" pos="180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62F9DF9-D196-41D8-A563-C1FF2189E749}" type="datetimeFigureOut">
              <a:rPr lang="en-US" smtClean="0"/>
              <a:pPr/>
              <a:t>8/5/2020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685800"/>
            <a:ext cx="54864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725C0E5-92CA-496E-A110-A189562F6E9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23253532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I’ll do introduction and set background for how we got to this point </a:t>
            </a:r>
            <a:r>
              <a:rPr lang="en-US"/>
              <a:t>and hiring ELA.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725C0E5-92CA-496E-A110-A189562F6E92}" type="slidenum">
              <a:rPr lang="en-US" smtClean="0"/>
              <a:pPr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15614771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25C0E5-92CA-496E-A110-A189562F6E92}" type="slidenum">
              <a:rPr lang="en-US" smtClean="0"/>
              <a:pPr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74183271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/>
          </a:p>
          <a:p>
            <a:r>
              <a:rPr lang="en-US" baseline="0" dirty="0"/>
              <a:t>EPO has been talking about his for years.  Emergency preparedness managers for Cities and County’s have been saying the same things.</a:t>
            </a:r>
          </a:p>
          <a:p>
            <a:endParaRPr lang="en-US" baseline="0" dirty="0"/>
          </a:p>
          <a:p>
            <a:r>
              <a:rPr lang="en-US" baseline="0" dirty="0"/>
              <a:t>GRF has a limited role in first response to disasters</a:t>
            </a:r>
            <a:r>
              <a:rPr lang="en-US" b="1" baseline="0" dirty="0"/>
              <a:t>.  If GRF did not provide you with a service prior to the disaster, please do not expect GRF to provide it after a disaster.  GRF does not provide food, water, medications, electricity/gas etc. and will not be able to provide those things after.</a:t>
            </a:r>
          </a:p>
          <a:p>
            <a:endParaRPr lang="en-US" baseline="0" dirty="0"/>
          </a:p>
          <a:p>
            <a:r>
              <a:rPr lang="en-US" baseline="0" dirty="0"/>
              <a:t>What GRF can do is provide resources to clear road, if clubhouses are habitable, allow them to be used as shelter.  MOD will work with Mutuals in their role a the management company.  There are 250 GRF/MOD employees that once the event has settled down that can and will be deployed to help get GRF functioning and to help Mutuals and their residents. 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DB5127-A8DB-4210-A32C-3FE4983A4DF9}" type="slidenum">
              <a:rPr lang="en-US" smtClean="0"/>
              <a:pPr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81011195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DB5127-A8DB-4210-A32C-3FE4983A4DF9}" type="slidenum">
              <a:rPr lang="en-US" smtClean="0"/>
              <a:pPr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32407232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725C0E5-92CA-496E-A110-A189562F6E92}" type="slidenum">
              <a:rPr lang="en-US" smtClean="0"/>
              <a:pPr/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0157568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Add a brief bio of the team members.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725C0E5-92CA-496E-A110-A189562F6E92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0157568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25C0E5-92CA-496E-A110-A189562F6E92}" type="slidenum">
              <a:rPr lang="en-US" smtClean="0"/>
              <a:pPr/>
              <a:t>5</a:t>
            </a:fld>
            <a:endParaRPr lang="en-US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725C0E5-92CA-496E-A110-A189562F6E92}" type="slidenum">
              <a:rPr lang="en-US" smtClean="0"/>
              <a:pPr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67048413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 dirty="0"/>
              <a:t>Probability:</a:t>
            </a:r>
            <a:r>
              <a:rPr lang="en-US" dirty="0"/>
              <a:t>  From </a:t>
            </a:r>
            <a:r>
              <a:rPr lang="en-US" b="1" dirty="0"/>
              <a:t>1=</a:t>
            </a:r>
            <a:r>
              <a:rPr lang="en-US" b="1" i="1" dirty="0"/>
              <a:t>unlikely</a:t>
            </a:r>
            <a:r>
              <a:rPr lang="en-US" dirty="0"/>
              <a:t> to </a:t>
            </a:r>
            <a:r>
              <a:rPr lang="en-US" b="1" dirty="0"/>
              <a:t>4=</a:t>
            </a:r>
            <a:r>
              <a:rPr lang="en-US" b="1" i="1" dirty="0"/>
              <a:t>highly likely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 u="sng" dirty="0"/>
              <a:t>Impact:</a:t>
            </a:r>
            <a:r>
              <a:rPr lang="en-US" u="sng" dirty="0"/>
              <a:t> has three sections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 dirty="0"/>
              <a:t>Affected Area:  </a:t>
            </a:r>
            <a:r>
              <a:rPr lang="en-US" dirty="0"/>
              <a:t>How much of Rossmoor?  </a:t>
            </a:r>
            <a:r>
              <a:rPr lang="en-US" b="1" i="1" dirty="0"/>
              <a:t>1=Isolated</a:t>
            </a:r>
            <a:r>
              <a:rPr lang="en-US" dirty="0"/>
              <a:t> to </a:t>
            </a:r>
            <a:r>
              <a:rPr lang="en-US" b="1" i="1" dirty="0"/>
              <a:t>4=Widespread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 dirty="0"/>
              <a:t>Primary Impact: </a:t>
            </a:r>
            <a:r>
              <a:rPr lang="en-US" dirty="0"/>
              <a:t>What’s the damage? </a:t>
            </a:r>
            <a:r>
              <a:rPr lang="en-US" b="1" dirty="0"/>
              <a:t>1=Negligible</a:t>
            </a:r>
            <a:r>
              <a:rPr lang="en-US" dirty="0"/>
              <a:t> to </a:t>
            </a:r>
            <a:r>
              <a:rPr lang="en-US" b="1" dirty="0"/>
              <a:t>4=Catastrophic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 dirty="0"/>
              <a:t>Secondary Impact: </a:t>
            </a:r>
            <a:r>
              <a:rPr lang="en-US" dirty="0"/>
              <a:t>What’s the outcome? Loss of function/downtime/evacuations. </a:t>
            </a:r>
            <a:r>
              <a:rPr lang="en-US" b="1" i="1" dirty="0"/>
              <a:t>1=Negligible </a:t>
            </a:r>
            <a:r>
              <a:rPr lang="en-US" b="0" i="0" dirty="0"/>
              <a:t>to</a:t>
            </a:r>
            <a:r>
              <a:rPr lang="en-US" b="1" i="1" dirty="0"/>
              <a:t> 4=High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725C0E5-92CA-496E-A110-A189562F6E92}" type="slidenum">
              <a:rPr lang="en-US" smtClean="0"/>
              <a:pPr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67048413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Probability.  Factored x 2.0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Affected:  Factored x 0.8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Primary Impact: Factored x 0.7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Secondary Impact: Factored x 0.5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(Sum</a:t>
            </a:r>
            <a:r>
              <a:rPr lang="en-US" baseline="0" dirty="0"/>
              <a:t> of the Factored Probability) x (Factored Impacts) = Score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baseline="0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/>
              <a:t>Hazard Planning Consideration</a:t>
            </a:r>
          </a:p>
          <a:p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0-12.0 = Low</a:t>
            </a:r>
          </a:p>
          <a:p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12.1 - 42.0 = Medium</a:t>
            </a:r>
          </a:p>
          <a:p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42.1 - 64.0 =</a:t>
            </a:r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H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igh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725C0E5-92CA-496E-A110-A189562F6E92}" type="slidenum">
              <a:rPr lang="en-US" smtClean="0"/>
              <a:pPr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67048413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725C0E5-92CA-496E-A110-A189562F6E92}" type="slidenum">
              <a:rPr lang="en-US" smtClean="0"/>
              <a:pPr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67048413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Please insert chart, the chart does not copy and past properly.  Briefly describe each section.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725C0E5-92CA-496E-A110-A189562F6E92}" type="slidenum">
              <a:rPr lang="en-US" smtClean="0"/>
              <a:pPr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83041941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25C0E5-92CA-496E-A110-A189562F6E92}" type="slidenum">
              <a:rPr lang="en-US" smtClean="0"/>
              <a:pPr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85770917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775355"/>
            <a:ext cx="7772400" cy="122502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238500"/>
            <a:ext cx="6400800" cy="14605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49FB24-113A-4EC3-ACAC-38978A167E33}" type="datetimeFigureOut">
              <a:rPr lang="en-US" smtClean="0"/>
              <a:pPr/>
              <a:t>8/5/2020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784434-EEC1-4F12-86B0-BF5DA93FD764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49FB24-113A-4EC3-ACAC-38978A167E33}" type="datetimeFigureOut">
              <a:rPr lang="en-US" smtClean="0"/>
              <a:pPr/>
              <a:t>8/5/2020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784434-EEC1-4F12-86B0-BF5DA93FD764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28866"/>
            <a:ext cx="2057400" cy="4876271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28866"/>
            <a:ext cx="6019800" cy="487627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49FB24-113A-4EC3-ACAC-38978A167E33}" type="datetimeFigureOut">
              <a:rPr lang="en-US" smtClean="0"/>
              <a:pPr/>
              <a:t>8/5/2020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784434-EEC1-4F12-86B0-BF5DA93FD764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49FB24-113A-4EC3-ACAC-38978A167E33}" type="datetimeFigureOut">
              <a:rPr lang="en-US" smtClean="0"/>
              <a:pPr/>
              <a:t>8/5/2020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784434-EEC1-4F12-86B0-BF5DA93FD764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672418"/>
            <a:ext cx="7772400" cy="1135062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422261"/>
            <a:ext cx="7772400" cy="1250156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49FB24-113A-4EC3-ACAC-38978A167E33}" type="datetimeFigureOut">
              <a:rPr lang="en-US" smtClean="0"/>
              <a:pPr/>
              <a:t>8/5/2020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784434-EEC1-4F12-86B0-BF5DA93FD764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333501"/>
            <a:ext cx="4038600" cy="377163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333501"/>
            <a:ext cx="4038600" cy="377163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49FB24-113A-4EC3-ACAC-38978A167E33}" type="datetimeFigureOut">
              <a:rPr lang="en-US" smtClean="0"/>
              <a:pPr/>
              <a:t>8/5/2020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784434-EEC1-4F12-86B0-BF5DA93FD764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79261"/>
            <a:ext cx="4040188" cy="53313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812396"/>
            <a:ext cx="4040188" cy="329274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7" y="1279261"/>
            <a:ext cx="4041775" cy="53313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7" y="1812396"/>
            <a:ext cx="4041775" cy="329274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49FB24-113A-4EC3-ACAC-38978A167E33}" type="datetimeFigureOut">
              <a:rPr lang="en-US" smtClean="0"/>
              <a:pPr/>
              <a:t>8/5/2020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784434-EEC1-4F12-86B0-BF5DA93FD764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49FB24-113A-4EC3-ACAC-38978A167E33}" type="datetimeFigureOut">
              <a:rPr lang="en-US" smtClean="0"/>
              <a:pPr/>
              <a:t>8/5/2020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784434-EEC1-4F12-86B0-BF5DA93FD764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49FB24-113A-4EC3-ACAC-38978A167E33}" type="datetimeFigureOut">
              <a:rPr lang="en-US" smtClean="0"/>
              <a:pPr/>
              <a:t>8/5/2020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784434-EEC1-4F12-86B0-BF5DA93FD764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27541"/>
            <a:ext cx="3008313" cy="968376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27543"/>
            <a:ext cx="5111750" cy="487759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195918"/>
            <a:ext cx="3008313" cy="390921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49FB24-113A-4EC3-ACAC-38978A167E33}" type="datetimeFigureOut">
              <a:rPr lang="en-US" smtClean="0"/>
              <a:pPr/>
              <a:t>8/5/2020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784434-EEC1-4F12-86B0-BF5DA93FD764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000500"/>
            <a:ext cx="5486400" cy="472282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510646"/>
            <a:ext cx="5486400" cy="34290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472782"/>
            <a:ext cx="5486400" cy="67071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49FB24-113A-4EC3-ACAC-38978A167E33}" type="datetimeFigureOut">
              <a:rPr lang="en-US" smtClean="0"/>
              <a:pPr/>
              <a:t>8/5/2020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784434-EEC1-4F12-86B0-BF5DA93FD764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28866"/>
            <a:ext cx="8229600" cy="9525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333501"/>
            <a:ext cx="8229600" cy="37716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5296959"/>
            <a:ext cx="21336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749FB24-113A-4EC3-ACAC-38978A167E33}" type="datetimeFigureOut">
              <a:rPr lang="en-US" smtClean="0"/>
              <a:pPr/>
              <a:t>8/5/2020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5296959"/>
            <a:ext cx="28956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5296959"/>
            <a:ext cx="21336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B784434-EEC1-4F12-86B0-BF5DA93FD764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png"/><Relationship Id="rId5" Type="http://schemas.openxmlformats.org/officeDocument/2006/relationships/image" Target="../media/image14.png"/><Relationship Id="rId4" Type="http://schemas.microsoft.com/office/2007/relationships/hdphoto" Target="../media/hdphoto1.wdp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s://local.nixle.com/signup/widget/g/2818" TargetMode="Externa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png"/><Relationship Id="rId5" Type="http://schemas.openxmlformats.org/officeDocument/2006/relationships/hyperlink" Target="http://www.rossmoor.com/" TargetMode="External"/><Relationship Id="rId4" Type="http://schemas.openxmlformats.org/officeDocument/2006/relationships/image" Target="../media/image15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Image result for rossmoor walnut creek logo"/>
          <p:cNvPicPr preferRelativeResize="0">
            <a:picLocks noChangeArrowheads="1"/>
          </p:cNvPicPr>
          <p:nvPr/>
        </p:nvPicPr>
        <p:blipFill>
          <a:blip r:embed="rId3" cstate="print">
            <a:lum bright="10000"/>
          </a:blip>
          <a:srcRect r="21143" b="39398"/>
          <a:stretch>
            <a:fillRect/>
          </a:stretch>
        </p:blipFill>
        <p:spPr bwMode="auto">
          <a:xfrm>
            <a:off x="0" y="-38100"/>
            <a:ext cx="9144000" cy="5791200"/>
          </a:xfrm>
          <a:prstGeom prst="rect">
            <a:avLst/>
          </a:prstGeom>
          <a:noFill/>
        </p:spPr>
      </p:pic>
      <p:sp>
        <p:nvSpPr>
          <p:cNvPr id="2050" name="AutoShape 2" descr="Image result for rossmoor walnut creek logo"/>
          <p:cNvSpPr>
            <a:spLocks noChangeAspect="1" noChangeArrowheads="1"/>
          </p:cNvSpPr>
          <p:nvPr/>
        </p:nvSpPr>
        <p:spPr bwMode="auto">
          <a:xfrm>
            <a:off x="155575" y="-151694"/>
            <a:ext cx="298450" cy="33161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2052" name="AutoShape 4" descr="Logo for Rossmoor Homes Walnut Creek"/>
          <p:cNvSpPr>
            <a:spLocks noChangeAspect="1" noChangeArrowheads="1"/>
          </p:cNvSpPr>
          <p:nvPr/>
        </p:nvSpPr>
        <p:spPr bwMode="auto">
          <a:xfrm>
            <a:off x="155575" y="-151694"/>
            <a:ext cx="298450" cy="33161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grpSp>
        <p:nvGrpSpPr>
          <p:cNvPr id="2" name="Group 21"/>
          <p:cNvGrpSpPr/>
          <p:nvPr/>
        </p:nvGrpSpPr>
        <p:grpSpPr>
          <a:xfrm>
            <a:off x="268288" y="148167"/>
            <a:ext cx="8607424" cy="3547533"/>
            <a:chOff x="5263868" y="113178"/>
            <a:chExt cx="8607424" cy="3192780"/>
          </a:xfrm>
        </p:grpSpPr>
        <p:sp>
          <p:nvSpPr>
            <p:cNvPr id="26" name="TextBox 25"/>
            <p:cNvSpPr txBox="1"/>
            <p:nvPr/>
          </p:nvSpPr>
          <p:spPr>
            <a:xfrm>
              <a:off x="5263868" y="729868"/>
              <a:ext cx="8607424" cy="257609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600" b="1" dirty="0">
                  <a:ln>
                    <a:solidFill>
                      <a:schemeClr val="tx1"/>
                    </a:solidFill>
                  </a:ln>
                  <a:solidFill>
                    <a:srgbClr val="0070C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Golden Rain Foundation</a:t>
              </a:r>
            </a:p>
            <a:p>
              <a:pPr algn="ctr"/>
              <a:r>
                <a:rPr lang="en-US" sz="3600" b="1" dirty="0">
                  <a:ln>
                    <a:solidFill>
                      <a:schemeClr val="tx1"/>
                    </a:solidFill>
                  </a:ln>
                  <a:solidFill>
                    <a:srgbClr val="0070C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Emergency Operations Plan</a:t>
              </a:r>
            </a:p>
            <a:p>
              <a:pPr algn="ctr"/>
              <a:endParaRPr lang="en-US" sz="3600" b="1" dirty="0">
                <a:ln>
                  <a:solidFill>
                    <a:schemeClr val="tx1"/>
                  </a:solidFill>
                </a:ln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algn="ctr"/>
              <a:r>
                <a:rPr lang="en-US" sz="3600" b="1" dirty="0">
                  <a:ln>
                    <a:solidFill>
                      <a:schemeClr val="tx1"/>
                    </a:solidFill>
                  </a:ln>
                  <a:solidFill>
                    <a:srgbClr val="0070C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EPO Presentation</a:t>
              </a:r>
            </a:p>
            <a:p>
              <a:pPr algn="ctr"/>
              <a:r>
                <a:rPr lang="en-US" sz="3600" b="1" dirty="0">
                  <a:ln>
                    <a:solidFill>
                      <a:schemeClr val="tx1"/>
                    </a:solidFill>
                  </a:ln>
                  <a:solidFill>
                    <a:srgbClr val="0070C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August 3, 2020</a:t>
              </a:r>
            </a:p>
          </p:txBody>
        </p:sp>
        <p:pic>
          <p:nvPicPr>
            <p:cNvPr id="27" name="Picture 4" descr="Related image"/>
            <p:cNvPicPr preferRelativeResize="0"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5300380" y="113178"/>
              <a:ext cx="457200" cy="457200"/>
            </a:xfrm>
            <a:prstGeom prst="rect">
              <a:avLst/>
            </a:prstGeom>
            <a:noFill/>
          </p:spPr>
        </p:pic>
        <p:grpSp>
          <p:nvGrpSpPr>
            <p:cNvPr id="4" name="Group 16"/>
            <p:cNvGrpSpPr/>
            <p:nvPr/>
          </p:nvGrpSpPr>
          <p:grpSpPr>
            <a:xfrm>
              <a:off x="5638800" y="209552"/>
              <a:ext cx="1219200" cy="322966"/>
              <a:chOff x="914400" y="1200150"/>
              <a:chExt cx="2057400" cy="381354"/>
            </a:xfrm>
          </p:grpSpPr>
          <p:sp>
            <p:nvSpPr>
              <p:cNvPr id="29" name="TextBox 28"/>
              <p:cNvSpPr txBox="1"/>
              <p:nvPr/>
            </p:nvSpPr>
            <p:spPr>
              <a:xfrm>
                <a:off x="1100282" y="1200150"/>
                <a:ext cx="1676400" cy="27801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100" dirty="0">
                    <a:solidFill>
                      <a:schemeClr val="bg1"/>
                    </a:solidFill>
                    <a:latin typeface="Myanmar Text" pitchFamily="34" charset="0"/>
                    <a:ea typeface="Microsoft YaHei Light" pitchFamily="34" charset="-122"/>
                    <a:cs typeface="Myanmar Text" pitchFamily="34" charset="0"/>
                  </a:rPr>
                  <a:t>ROSSMOOR</a:t>
                </a:r>
              </a:p>
            </p:txBody>
          </p:sp>
          <p:sp>
            <p:nvSpPr>
              <p:cNvPr id="30" name="TextBox 29"/>
              <p:cNvSpPr txBox="1"/>
              <p:nvPr/>
            </p:nvSpPr>
            <p:spPr>
              <a:xfrm>
                <a:off x="914400" y="1352550"/>
                <a:ext cx="2057400" cy="2289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800" dirty="0">
                    <a:solidFill>
                      <a:schemeClr val="bg1"/>
                    </a:solidFill>
                    <a:latin typeface="Myanmar Text" pitchFamily="34" charset="0"/>
                    <a:ea typeface="Microsoft YaHei Light" pitchFamily="34" charset="-122"/>
                    <a:cs typeface="Myanmar Text" pitchFamily="34" charset="0"/>
                  </a:rPr>
                  <a:t>WALNUT CREEK</a:t>
                </a:r>
              </a:p>
            </p:txBody>
          </p:sp>
        </p:grpSp>
      </p:grpSp>
    </p:spTree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3A822542-BB46-4B33-9C7A-978C15598105}"/>
              </a:ext>
            </a:extLst>
          </p:cNvPr>
          <p:cNvSpPr txBox="1"/>
          <p:nvPr/>
        </p:nvSpPr>
        <p:spPr>
          <a:xfrm>
            <a:off x="1676400" y="800100"/>
            <a:ext cx="4724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175" indent="-3175"/>
            <a:r>
              <a:rPr lang="en-US" sz="2400" b="1" dirty="0"/>
              <a:t>Components of the Plan</a:t>
            </a:r>
          </a:p>
        </p:txBody>
      </p:sp>
      <p:grpSp>
        <p:nvGrpSpPr>
          <p:cNvPr id="3" name="Group 21">
            <a:extLst>
              <a:ext uri="{FF2B5EF4-FFF2-40B4-BE49-F238E27FC236}">
                <a16:creationId xmlns:a16="http://schemas.microsoft.com/office/drawing/2014/main" xmlns="" id="{A75EC1F4-D412-4EB6-AEB2-C4C4D1053C23}"/>
              </a:ext>
            </a:extLst>
          </p:cNvPr>
          <p:cNvGrpSpPr/>
          <p:nvPr/>
        </p:nvGrpSpPr>
        <p:grpSpPr>
          <a:xfrm>
            <a:off x="152400" y="148167"/>
            <a:ext cx="3565716" cy="508000"/>
            <a:chOff x="5300380" y="113178"/>
            <a:chExt cx="3565716" cy="457200"/>
          </a:xfrm>
        </p:grpSpPr>
        <p:sp>
          <p:nvSpPr>
            <p:cNvPr id="4" name="TextBox 3">
              <a:extLst>
                <a:ext uri="{FF2B5EF4-FFF2-40B4-BE49-F238E27FC236}">
                  <a16:creationId xmlns:a16="http://schemas.microsoft.com/office/drawing/2014/main" xmlns="" id="{DA71E74E-478D-4925-B3B1-F90A1453875E}"/>
                </a:ext>
              </a:extLst>
            </p:cNvPr>
            <p:cNvSpPr txBox="1"/>
            <p:nvPr/>
          </p:nvSpPr>
          <p:spPr>
            <a:xfrm>
              <a:off x="6705600" y="133350"/>
              <a:ext cx="2160496" cy="37394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050" dirty="0"/>
                <a:t>Golden Rain Foundation</a:t>
              </a:r>
            </a:p>
            <a:p>
              <a:r>
                <a:rPr lang="en-US" sz="1050" dirty="0"/>
                <a:t>Emergency Operations Plan Update</a:t>
              </a:r>
            </a:p>
          </p:txBody>
        </p:sp>
        <p:pic>
          <p:nvPicPr>
            <p:cNvPr id="5" name="Picture 4" descr="Related image">
              <a:extLst>
                <a:ext uri="{FF2B5EF4-FFF2-40B4-BE49-F238E27FC236}">
                  <a16:creationId xmlns:a16="http://schemas.microsoft.com/office/drawing/2014/main" xmlns="" id="{234E4236-886F-4DB9-979F-434C10AB82BB}"/>
                </a:ext>
              </a:extLst>
            </p:cNvPr>
            <p:cNvPicPr preferRelativeResize="0"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5300380" y="113178"/>
              <a:ext cx="457200" cy="457200"/>
            </a:xfrm>
            <a:prstGeom prst="rect">
              <a:avLst/>
            </a:prstGeom>
            <a:noFill/>
          </p:spPr>
        </p:pic>
        <p:grpSp>
          <p:nvGrpSpPr>
            <p:cNvPr id="6" name="Group 16">
              <a:extLst>
                <a:ext uri="{FF2B5EF4-FFF2-40B4-BE49-F238E27FC236}">
                  <a16:creationId xmlns:a16="http://schemas.microsoft.com/office/drawing/2014/main" xmlns="" id="{A72B60FA-3543-4965-80DA-86C109A8E9CF}"/>
                </a:ext>
              </a:extLst>
            </p:cNvPr>
            <p:cNvGrpSpPr/>
            <p:nvPr/>
          </p:nvGrpSpPr>
          <p:grpSpPr>
            <a:xfrm>
              <a:off x="5638800" y="209549"/>
              <a:ext cx="1219200" cy="322966"/>
              <a:chOff x="914400" y="1200150"/>
              <a:chExt cx="2057400" cy="381355"/>
            </a:xfrm>
          </p:grpSpPr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xmlns="" id="{767DA9CC-93F2-470A-9DFB-238D12B77786}"/>
                  </a:ext>
                </a:extLst>
              </p:cNvPr>
              <p:cNvSpPr txBox="1"/>
              <p:nvPr/>
            </p:nvSpPr>
            <p:spPr>
              <a:xfrm>
                <a:off x="1100282" y="1200150"/>
                <a:ext cx="1676400" cy="27801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100" dirty="0">
                    <a:latin typeface="Myanmar Text" pitchFamily="34" charset="0"/>
                    <a:ea typeface="Microsoft YaHei Light" pitchFamily="34" charset="-122"/>
                    <a:cs typeface="Myanmar Text" pitchFamily="34" charset="0"/>
                  </a:rPr>
                  <a:t>ROSSMOOR</a:t>
                </a:r>
              </a:p>
            </p:txBody>
          </p:sp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xmlns="" id="{ED6593F4-9437-4A64-9D8E-13A505E20836}"/>
                  </a:ext>
                </a:extLst>
              </p:cNvPr>
              <p:cNvSpPr txBox="1"/>
              <p:nvPr/>
            </p:nvSpPr>
            <p:spPr>
              <a:xfrm>
                <a:off x="914400" y="1352550"/>
                <a:ext cx="2057400" cy="22895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800" dirty="0">
                    <a:latin typeface="Myanmar Text" pitchFamily="34" charset="0"/>
                    <a:ea typeface="Microsoft YaHei Light" pitchFamily="34" charset="-122"/>
                    <a:cs typeface="Myanmar Text" pitchFamily="34" charset="0"/>
                  </a:rPr>
                  <a:t>WALNUT CREEK</a:t>
                </a:r>
              </a:p>
            </p:txBody>
          </p:sp>
        </p:grpSp>
      </p:grpSp>
      <p:sp>
        <p:nvSpPr>
          <p:cNvPr id="14" name="Rectangle 13">
            <a:extLst>
              <a:ext uri="{FF2B5EF4-FFF2-40B4-BE49-F238E27FC236}">
                <a16:creationId xmlns:a16="http://schemas.microsoft.com/office/drawing/2014/main" xmlns="" id="{F0C23635-F059-4CDF-92E8-5552C9C0199C}"/>
              </a:ext>
            </a:extLst>
          </p:cNvPr>
          <p:cNvSpPr/>
          <p:nvPr/>
        </p:nvSpPr>
        <p:spPr>
          <a:xfrm>
            <a:off x="2514600" y="1181100"/>
            <a:ext cx="3196388" cy="4770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ts val="3000"/>
              </a:lnSpc>
            </a:pPr>
            <a:r>
              <a:rPr lang="en-US" b="1" dirty="0">
                <a:ea typeface="Microsoft YaHei Light" pitchFamily="34" charset="-122"/>
              </a:rPr>
              <a:t>Section 1: </a:t>
            </a:r>
            <a:r>
              <a:rPr lang="en-US" dirty="0">
                <a:ea typeface="Microsoft YaHei Light" pitchFamily="34" charset="-122"/>
              </a:rPr>
              <a:t>Introductory Material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xmlns="" id="{B464CCDD-2020-430C-9DD9-9E1CC6DD25E2}"/>
              </a:ext>
            </a:extLst>
          </p:cNvPr>
          <p:cNvSpPr/>
          <p:nvPr/>
        </p:nvSpPr>
        <p:spPr>
          <a:xfrm>
            <a:off x="2514600" y="1643917"/>
            <a:ext cx="328820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ea typeface="Microsoft YaHei Light" pitchFamily="34" charset="-122"/>
              </a:rPr>
              <a:t>Section 2:</a:t>
            </a:r>
            <a:r>
              <a:rPr lang="en-US" dirty="0">
                <a:ea typeface="Microsoft YaHei Light" pitchFamily="34" charset="-122"/>
              </a:rPr>
              <a:t> Concept of Operations</a:t>
            </a:r>
            <a:endParaRPr lang="en-US" dirty="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xmlns="" id="{3F595FD1-0043-4A77-9FAE-F1003F2ADB7F}"/>
              </a:ext>
            </a:extLst>
          </p:cNvPr>
          <p:cNvSpPr/>
          <p:nvPr/>
        </p:nvSpPr>
        <p:spPr>
          <a:xfrm>
            <a:off x="2514600" y="1999012"/>
            <a:ext cx="562641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>
                <a:ea typeface="Microsoft YaHei Light" pitchFamily="34" charset="-122"/>
              </a:rPr>
              <a:t>Section 3:</a:t>
            </a:r>
            <a:r>
              <a:rPr lang="en-US" dirty="0">
                <a:ea typeface="Microsoft YaHei Light" pitchFamily="34" charset="-122"/>
              </a:rPr>
              <a:t> Organization and Responsibilities</a:t>
            </a:r>
            <a:endParaRPr lang="en-US" dirty="0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xmlns="" id="{83173EB3-2514-44A4-9A7D-F286B699C288}"/>
              </a:ext>
            </a:extLst>
          </p:cNvPr>
          <p:cNvSpPr/>
          <p:nvPr/>
        </p:nvSpPr>
        <p:spPr>
          <a:xfrm>
            <a:off x="2514600" y="2354107"/>
            <a:ext cx="572778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ea typeface="Microsoft YaHei Light" pitchFamily="34" charset="-122"/>
              </a:rPr>
              <a:t>Section 4:</a:t>
            </a:r>
            <a:r>
              <a:rPr lang="en-US" dirty="0">
                <a:ea typeface="Microsoft YaHei Light" pitchFamily="34" charset="-122"/>
              </a:rPr>
              <a:t> Rossmoor Operations Center (ROC) Management</a:t>
            </a:r>
            <a:endParaRPr lang="en-US" dirty="0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xmlns="" id="{C5016920-CF95-49D5-AF9B-11A4288820DF}"/>
              </a:ext>
            </a:extLst>
          </p:cNvPr>
          <p:cNvSpPr/>
          <p:nvPr/>
        </p:nvSpPr>
        <p:spPr>
          <a:xfrm>
            <a:off x="2514600" y="2709202"/>
            <a:ext cx="524541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>
                <a:ea typeface="Microsoft YaHei Light" pitchFamily="34" charset="-122"/>
              </a:rPr>
              <a:t>Section 5:</a:t>
            </a:r>
            <a:r>
              <a:rPr lang="en-US" dirty="0">
                <a:ea typeface="Microsoft YaHei Light" pitchFamily="34" charset="-122"/>
              </a:rPr>
              <a:t> Communication and Notification</a:t>
            </a:r>
            <a:endParaRPr lang="en-US" dirty="0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xmlns="" id="{B4193DA5-C71E-4CE9-BCA8-8D60B7AB75E1}"/>
              </a:ext>
            </a:extLst>
          </p:cNvPr>
          <p:cNvSpPr/>
          <p:nvPr/>
        </p:nvSpPr>
        <p:spPr>
          <a:xfrm>
            <a:off x="2514600" y="3064299"/>
            <a:ext cx="439517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>
                <a:ea typeface="Microsoft YaHei Light" pitchFamily="34" charset="-122"/>
              </a:rPr>
              <a:t>Appendices: </a:t>
            </a:r>
            <a:r>
              <a:rPr lang="en-US" dirty="0">
                <a:ea typeface="Microsoft YaHei Light" pitchFamily="34" charset="-122"/>
              </a:rPr>
              <a:t>16</a:t>
            </a:r>
            <a:endParaRPr lang="en-US" dirty="0"/>
          </a:p>
        </p:txBody>
      </p:sp>
      <p:sp>
        <p:nvSpPr>
          <p:cNvPr id="21" name="Freeform 20"/>
          <p:cNvSpPr/>
          <p:nvPr/>
        </p:nvSpPr>
        <p:spPr>
          <a:xfrm>
            <a:off x="152400" y="800100"/>
            <a:ext cx="1554480" cy="1188720"/>
          </a:xfrm>
          <a:custGeom>
            <a:avLst/>
            <a:gdLst>
              <a:gd name="connsiteX0" fmla="*/ 10633 w 2296633"/>
              <a:gd name="connsiteY0" fmla="*/ 0 h 1828800"/>
              <a:gd name="connsiteX1" fmla="*/ 1722475 w 2296633"/>
              <a:gd name="connsiteY1" fmla="*/ 0 h 1828800"/>
              <a:gd name="connsiteX2" fmla="*/ 2296633 w 2296633"/>
              <a:gd name="connsiteY2" fmla="*/ 882502 h 1828800"/>
              <a:gd name="connsiteX3" fmla="*/ 1754372 w 2296633"/>
              <a:gd name="connsiteY3" fmla="*/ 1828800 h 1828800"/>
              <a:gd name="connsiteX4" fmla="*/ 0 w 2296633"/>
              <a:gd name="connsiteY4" fmla="*/ 1807535 h 1828800"/>
              <a:gd name="connsiteX5" fmla="*/ 10633 w 2296633"/>
              <a:gd name="connsiteY5" fmla="*/ 0 h 1828800"/>
              <a:gd name="connsiteX0" fmla="*/ 10633 w 2296633"/>
              <a:gd name="connsiteY0" fmla="*/ 0 h 1828800"/>
              <a:gd name="connsiteX1" fmla="*/ 1722475 w 2296633"/>
              <a:gd name="connsiteY1" fmla="*/ 0 h 1828800"/>
              <a:gd name="connsiteX2" fmla="*/ 2296633 w 2296633"/>
              <a:gd name="connsiteY2" fmla="*/ 882502 h 1828800"/>
              <a:gd name="connsiteX3" fmla="*/ 1754372 w 2296633"/>
              <a:gd name="connsiteY3" fmla="*/ 1828800 h 1828800"/>
              <a:gd name="connsiteX4" fmla="*/ 0 w 2296633"/>
              <a:gd name="connsiteY4" fmla="*/ 1807535 h 1828800"/>
              <a:gd name="connsiteX5" fmla="*/ 10633 w 2296633"/>
              <a:gd name="connsiteY5" fmla="*/ 0 h 1828800"/>
              <a:gd name="connsiteX0" fmla="*/ 10633 w 2296633"/>
              <a:gd name="connsiteY0" fmla="*/ 0 h 1828800"/>
              <a:gd name="connsiteX1" fmla="*/ 1722475 w 2296633"/>
              <a:gd name="connsiteY1" fmla="*/ 0 h 1828800"/>
              <a:gd name="connsiteX2" fmla="*/ 2296633 w 2296633"/>
              <a:gd name="connsiteY2" fmla="*/ 882502 h 1828800"/>
              <a:gd name="connsiteX3" fmla="*/ 1754372 w 2296633"/>
              <a:gd name="connsiteY3" fmla="*/ 1828800 h 1828800"/>
              <a:gd name="connsiteX4" fmla="*/ 0 w 2296633"/>
              <a:gd name="connsiteY4" fmla="*/ 1807535 h 1828800"/>
              <a:gd name="connsiteX5" fmla="*/ 10633 w 2296633"/>
              <a:gd name="connsiteY5" fmla="*/ 0 h 1828800"/>
              <a:gd name="connsiteX0" fmla="*/ 10633 w 2296633"/>
              <a:gd name="connsiteY0" fmla="*/ 0 h 1828800"/>
              <a:gd name="connsiteX1" fmla="*/ 1722475 w 2296633"/>
              <a:gd name="connsiteY1" fmla="*/ 0 h 1828800"/>
              <a:gd name="connsiteX2" fmla="*/ 2296633 w 2296633"/>
              <a:gd name="connsiteY2" fmla="*/ 882502 h 1828800"/>
              <a:gd name="connsiteX3" fmla="*/ 1754372 w 2296633"/>
              <a:gd name="connsiteY3" fmla="*/ 1828800 h 1828800"/>
              <a:gd name="connsiteX4" fmla="*/ 0 w 2296633"/>
              <a:gd name="connsiteY4" fmla="*/ 1807535 h 1828800"/>
              <a:gd name="connsiteX5" fmla="*/ 10633 w 2296633"/>
              <a:gd name="connsiteY5" fmla="*/ 0 h 1828800"/>
              <a:gd name="connsiteX0" fmla="*/ 10633 w 2296633"/>
              <a:gd name="connsiteY0" fmla="*/ 0 h 1828800"/>
              <a:gd name="connsiteX1" fmla="*/ 1722475 w 2296633"/>
              <a:gd name="connsiteY1" fmla="*/ 0 h 1828800"/>
              <a:gd name="connsiteX2" fmla="*/ 2296633 w 2296633"/>
              <a:gd name="connsiteY2" fmla="*/ 882502 h 1828800"/>
              <a:gd name="connsiteX3" fmla="*/ 1754372 w 2296633"/>
              <a:gd name="connsiteY3" fmla="*/ 1828800 h 1828800"/>
              <a:gd name="connsiteX4" fmla="*/ 0 w 2296633"/>
              <a:gd name="connsiteY4" fmla="*/ 1807535 h 1828800"/>
              <a:gd name="connsiteX5" fmla="*/ 10633 w 2296633"/>
              <a:gd name="connsiteY5" fmla="*/ 0 h 1828800"/>
              <a:gd name="connsiteX0" fmla="*/ 10633 w 2296633"/>
              <a:gd name="connsiteY0" fmla="*/ 0 h 1828800"/>
              <a:gd name="connsiteX1" fmla="*/ 1722475 w 2296633"/>
              <a:gd name="connsiteY1" fmla="*/ 0 h 1828800"/>
              <a:gd name="connsiteX2" fmla="*/ 2296633 w 2296633"/>
              <a:gd name="connsiteY2" fmla="*/ 882502 h 1828800"/>
              <a:gd name="connsiteX3" fmla="*/ 1754372 w 2296633"/>
              <a:gd name="connsiteY3" fmla="*/ 1828800 h 1828800"/>
              <a:gd name="connsiteX4" fmla="*/ 0 w 2296633"/>
              <a:gd name="connsiteY4" fmla="*/ 1807535 h 1828800"/>
              <a:gd name="connsiteX5" fmla="*/ 10633 w 2296633"/>
              <a:gd name="connsiteY5" fmla="*/ 0 h 1828800"/>
              <a:gd name="connsiteX0" fmla="*/ 10633 w 2296633"/>
              <a:gd name="connsiteY0" fmla="*/ 0 h 1828800"/>
              <a:gd name="connsiteX1" fmla="*/ 1722475 w 2296633"/>
              <a:gd name="connsiteY1" fmla="*/ 0 h 1828800"/>
              <a:gd name="connsiteX2" fmla="*/ 2296633 w 2296633"/>
              <a:gd name="connsiteY2" fmla="*/ 882502 h 1828800"/>
              <a:gd name="connsiteX3" fmla="*/ 1754372 w 2296633"/>
              <a:gd name="connsiteY3" fmla="*/ 1828800 h 1828800"/>
              <a:gd name="connsiteX4" fmla="*/ 0 w 2296633"/>
              <a:gd name="connsiteY4" fmla="*/ 1807535 h 1828800"/>
              <a:gd name="connsiteX5" fmla="*/ 10633 w 2296633"/>
              <a:gd name="connsiteY5" fmla="*/ 0 h 1828800"/>
              <a:gd name="connsiteX0" fmla="*/ 10633 w 2296633"/>
              <a:gd name="connsiteY0" fmla="*/ 0 h 1828800"/>
              <a:gd name="connsiteX1" fmla="*/ 1722475 w 2296633"/>
              <a:gd name="connsiteY1" fmla="*/ 0 h 1828800"/>
              <a:gd name="connsiteX2" fmla="*/ 2296633 w 2296633"/>
              <a:gd name="connsiteY2" fmla="*/ 882502 h 1828800"/>
              <a:gd name="connsiteX3" fmla="*/ 1754372 w 2296633"/>
              <a:gd name="connsiteY3" fmla="*/ 1828800 h 1828800"/>
              <a:gd name="connsiteX4" fmla="*/ 0 w 2296633"/>
              <a:gd name="connsiteY4" fmla="*/ 1807535 h 1828800"/>
              <a:gd name="connsiteX5" fmla="*/ 10633 w 2296633"/>
              <a:gd name="connsiteY5" fmla="*/ 0 h 1828800"/>
              <a:gd name="connsiteX0" fmla="*/ 10633 w 2296633"/>
              <a:gd name="connsiteY0" fmla="*/ 0 h 1828800"/>
              <a:gd name="connsiteX1" fmla="*/ 1722475 w 2296633"/>
              <a:gd name="connsiteY1" fmla="*/ 0 h 1828800"/>
              <a:gd name="connsiteX2" fmla="*/ 2296633 w 2296633"/>
              <a:gd name="connsiteY2" fmla="*/ 882502 h 1828800"/>
              <a:gd name="connsiteX3" fmla="*/ 1754372 w 2296633"/>
              <a:gd name="connsiteY3" fmla="*/ 1828800 h 1828800"/>
              <a:gd name="connsiteX4" fmla="*/ 0 w 2296633"/>
              <a:gd name="connsiteY4" fmla="*/ 1807535 h 1828800"/>
              <a:gd name="connsiteX5" fmla="*/ 10633 w 2296633"/>
              <a:gd name="connsiteY5" fmla="*/ 0 h 1828800"/>
              <a:gd name="connsiteX0" fmla="*/ 10633 w 2302983"/>
              <a:gd name="connsiteY0" fmla="*/ 0 h 1828800"/>
              <a:gd name="connsiteX1" fmla="*/ 1722475 w 2302983"/>
              <a:gd name="connsiteY1" fmla="*/ 0 h 1828800"/>
              <a:gd name="connsiteX2" fmla="*/ 2302983 w 2302983"/>
              <a:gd name="connsiteY2" fmla="*/ 895202 h 1828800"/>
              <a:gd name="connsiteX3" fmla="*/ 1754372 w 2302983"/>
              <a:gd name="connsiteY3" fmla="*/ 1828800 h 1828800"/>
              <a:gd name="connsiteX4" fmla="*/ 0 w 2302983"/>
              <a:gd name="connsiteY4" fmla="*/ 1807535 h 1828800"/>
              <a:gd name="connsiteX5" fmla="*/ 10633 w 2302983"/>
              <a:gd name="connsiteY5" fmla="*/ 0 h 1828800"/>
              <a:gd name="connsiteX0" fmla="*/ 10633 w 2302983"/>
              <a:gd name="connsiteY0" fmla="*/ 0 h 1828800"/>
              <a:gd name="connsiteX1" fmla="*/ 1722475 w 2302983"/>
              <a:gd name="connsiteY1" fmla="*/ 0 h 1828800"/>
              <a:gd name="connsiteX2" fmla="*/ 2302983 w 2302983"/>
              <a:gd name="connsiteY2" fmla="*/ 895202 h 1828800"/>
              <a:gd name="connsiteX3" fmla="*/ 1754372 w 2302983"/>
              <a:gd name="connsiteY3" fmla="*/ 1828800 h 1828800"/>
              <a:gd name="connsiteX4" fmla="*/ 0 w 2302983"/>
              <a:gd name="connsiteY4" fmla="*/ 1807535 h 1828800"/>
              <a:gd name="connsiteX5" fmla="*/ 10633 w 2302983"/>
              <a:gd name="connsiteY5" fmla="*/ 0 h 1828800"/>
              <a:gd name="connsiteX0" fmla="*/ 10633 w 2302983"/>
              <a:gd name="connsiteY0" fmla="*/ 0 h 1828800"/>
              <a:gd name="connsiteX1" fmla="*/ 1722475 w 2302983"/>
              <a:gd name="connsiteY1" fmla="*/ 0 h 1828800"/>
              <a:gd name="connsiteX2" fmla="*/ 2302983 w 2302983"/>
              <a:gd name="connsiteY2" fmla="*/ 895202 h 1828800"/>
              <a:gd name="connsiteX3" fmla="*/ 1754372 w 2302983"/>
              <a:gd name="connsiteY3" fmla="*/ 1828800 h 1828800"/>
              <a:gd name="connsiteX4" fmla="*/ 0 w 2302983"/>
              <a:gd name="connsiteY4" fmla="*/ 1807535 h 1828800"/>
              <a:gd name="connsiteX5" fmla="*/ 10633 w 2302983"/>
              <a:gd name="connsiteY5" fmla="*/ 0 h 1828800"/>
              <a:gd name="connsiteX0" fmla="*/ 10633 w 2302983"/>
              <a:gd name="connsiteY0" fmla="*/ 0 h 1828800"/>
              <a:gd name="connsiteX1" fmla="*/ 1722475 w 2302983"/>
              <a:gd name="connsiteY1" fmla="*/ 0 h 1828800"/>
              <a:gd name="connsiteX2" fmla="*/ 2302983 w 2302983"/>
              <a:gd name="connsiteY2" fmla="*/ 895202 h 1828800"/>
              <a:gd name="connsiteX3" fmla="*/ 1754372 w 2302983"/>
              <a:gd name="connsiteY3" fmla="*/ 1828800 h 1828800"/>
              <a:gd name="connsiteX4" fmla="*/ 0 w 2302983"/>
              <a:gd name="connsiteY4" fmla="*/ 1807535 h 1828800"/>
              <a:gd name="connsiteX5" fmla="*/ 10633 w 2302983"/>
              <a:gd name="connsiteY5" fmla="*/ 0 h 1828800"/>
              <a:gd name="connsiteX0" fmla="*/ 10633 w 2302983"/>
              <a:gd name="connsiteY0" fmla="*/ 0 h 1828800"/>
              <a:gd name="connsiteX1" fmla="*/ 1722475 w 2302983"/>
              <a:gd name="connsiteY1" fmla="*/ 0 h 1828800"/>
              <a:gd name="connsiteX2" fmla="*/ 2302983 w 2302983"/>
              <a:gd name="connsiteY2" fmla="*/ 895202 h 1828800"/>
              <a:gd name="connsiteX3" fmla="*/ 1754372 w 2302983"/>
              <a:gd name="connsiteY3" fmla="*/ 1828800 h 1828800"/>
              <a:gd name="connsiteX4" fmla="*/ 0 w 2302983"/>
              <a:gd name="connsiteY4" fmla="*/ 1807535 h 1828800"/>
              <a:gd name="connsiteX5" fmla="*/ 10633 w 2302983"/>
              <a:gd name="connsiteY5" fmla="*/ 0 h 1828800"/>
              <a:gd name="connsiteX0" fmla="*/ 10633 w 2302983"/>
              <a:gd name="connsiteY0" fmla="*/ 0 h 1828800"/>
              <a:gd name="connsiteX1" fmla="*/ 1722475 w 2302983"/>
              <a:gd name="connsiteY1" fmla="*/ 0 h 1828800"/>
              <a:gd name="connsiteX2" fmla="*/ 2302983 w 2302983"/>
              <a:gd name="connsiteY2" fmla="*/ 895202 h 1828800"/>
              <a:gd name="connsiteX3" fmla="*/ 1754372 w 2302983"/>
              <a:gd name="connsiteY3" fmla="*/ 1828800 h 1828800"/>
              <a:gd name="connsiteX4" fmla="*/ 0 w 2302983"/>
              <a:gd name="connsiteY4" fmla="*/ 1807535 h 1828800"/>
              <a:gd name="connsiteX5" fmla="*/ 10633 w 2302983"/>
              <a:gd name="connsiteY5" fmla="*/ 0 h 1828800"/>
              <a:gd name="connsiteX0" fmla="*/ 10633 w 2302983"/>
              <a:gd name="connsiteY0" fmla="*/ 0 h 1828800"/>
              <a:gd name="connsiteX1" fmla="*/ 1722475 w 2302983"/>
              <a:gd name="connsiteY1" fmla="*/ 0 h 1828800"/>
              <a:gd name="connsiteX2" fmla="*/ 2302983 w 2302983"/>
              <a:gd name="connsiteY2" fmla="*/ 895202 h 1828800"/>
              <a:gd name="connsiteX3" fmla="*/ 1754372 w 2302983"/>
              <a:gd name="connsiteY3" fmla="*/ 1828800 h 1828800"/>
              <a:gd name="connsiteX4" fmla="*/ 0 w 2302983"/>
              <a:gd name="connsiteY4" fmla="*/ 1807535 h 1828800"/>
              <a:gd name="connsiteX5" fmla="*/ 10633 w 2302983"/>
              <a:gd name="connsiteY5" fmla="*/ 0 h 1828800"/>
              <a:gd name="connsiteX0" fmla="*/ 10633 w 2302983"/>
              <a:gd name="connsiteY0" fmla="*/ 0 h 1828800"/>
              <a:gd name="connsiteX1" fmla="*/ 1722475 w 2302983"/>
              <a:gd name="connsiteY1" fmla="*/ 0 h 1828800"/>
              <a:gd name="connsiteX2" fmla="*/ 2302983 w 2302983"/>
              <a:gd name="connsiteY2" fmla="*/ 895202 h 1828800"/>
              <a:gd name="connsiteX3" fmla="*/ 1754372 w 2302983"/>
              <a:gd name="connsiteY3" fmla="*/ 1828800 h 1828800"/>
              <a:gd name="connsiteX4" fmla="*/ 0 w 2302983"/>
              <a:gd name="connsiteY4" fmla="*/ 1807535 h 1828800"/>
              <a:gd name="connsiteX5" fmla="*/ 10633 w 2302983"/>
              <a:gd name="connsiteY5" fmla="*/ 0 h 1828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302983" h="1828800">
                <a:moveTo>
                  <a:pt x="10633" y="0"/>
                </a:moveTo>
                <a:lnTo>
                  <a:pt x="1722475" y="0"/>
                </a:lnTo>
                <a:cubicBezTo>
                  <a:pt x="2015461" y="211617"/>
                  <a:pt x="2302097" y="747085"/>
                  <a:pt x="2302983" y="895202"/>
                </a:cubicBezTo>
                <a:cubicBezTo>
                  <a:pt x="2300029" y="1083635"/>
                  <a:pt x="1985926" y="1532417"/>
                  <a:pt x="1754372" y="1828800"/>
                </a:cubicBezTo>
                <a:lnTo>
                  <a:pt x="0" y="1807535"/>
                </a:lnTo>
                <a:cubicBezTo>
                  <a:pt x="3544" y="1205023"/>
                  <a:pt x="7089" y="602512"/>
                  <a:pt x="10633" y="0"/>
                </a:cubicBezTo>
                <a:close/>
              </a:path>
            </a:pathLst>
          </a:custGeom>
          <a:gradFill flip="none" rotWithShape="1">
            <a:gsLst>
              <a:gs pos="0">
                <a:schemeClr val="accent3">
                  <a:lumMod val="60000"/>
                  <a:lumOff val="40000"/>
                </a:schemeClr>
              </a:gs>
              <a:gs pos="50000">
                <a:srgbClr val="9CB86E"/>
              </a:gs>
              <a:gs pos="100000">
                <a:srgbClr val="156B13"/>
              </a:gs>
            </a:gsLst>
            <a:lin ang="16200000" scaled="1"/>
            <a:tileRect/>
          </a:gradFill>
          <a:ln w="57150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rtlCol="0" anchor="t" anchorCtr="0"/>
          <a:lstStyle/>
          <a:p>
            <a:r>
              <a:rPr lang="en-US" sz="2000" b="1" dirty="0"/>
              <a:t>Step 3</a:t>
            </a:r>
            <a:r>
              <a:rPr lang="en-US" sz="1400" dirty="0"/>
              <a:t/>
            </a:r>
            <a:br>
              <a:rPr lang="en-US" sz="1400" dirty="0"/>
            </a:br>
            <a:r>
              <a:rPr lang="en-US" sz="1600" b="1" dirty="0">
                <a:solidFill>
                  <a:schemeClr val="tx1"/>
                </a:solidFill>
              </a:rPr>
              <a:t>Plan</a:t>
            </a:r>
            <a:br>
              <a:rPr lang="en-US" sz="1600" b="1" dirty="0">
                <a:solidFill>
                  <a:schemeClr val="tx1"/>
                </a:solidFill>
              </a:rPr>
            </a:br>
            <a:r>
              <a:rPr lang="en-US" sz="1600" b="1" dirty="0">
                <a:solidFill>
                  <a:schemeClr val="tx1"/>
                </a:solidFill>
              </a:rPr>
              <a:t>Development   </a:t>
            </a:r>
          </a:p>
        </p:txBody>
      </p:sp>
      <p:grpSp>
        <p:nvGrpSpPr>
          <p:cNvPr id="20" name="Group 19"/>
          <p:cNvGrpSpPr/>
          <p:nvPr/>
        </p:nvGrpSpPr>
        <p:grpSpPr>
          <a:xfrm>
            <a:off x="609600" y="2171700"/>
            <a:ext cx="1645920" cy="1737360"/>
            <a:chOff x="457200" y="3390900"/>
            <a:chExt cx="1752600" cy="1737360"/>
          </a:xfrm>
        </p:grpSpPr>
        <p:grpSp>
          <p:nvGrpSpPr>
            <p:cNvPr id="26" name="Group 14"/>
            <p:cNvGrpSpPr/>
            <p:nvPr/>
          </p:nvGrpSpPr>
          <p:grpSpPr>
            <a:xfrm>
              <a:off x="457200" y="3390900"/>
              <a:ext cx="1752600" cy="1737360"/>
              <a:chOff x="609600" y="2247900"/>
              <a:chExt cx="1752600" cy="1737360"/>
            </a:xfrm>
          </p:grpSpPr>
          <p:grpSp>
            <p:nvGrpSpPr>
              <p:cNvPr id="28" name="Group 16">
                <a:extLst>
                  <a:ext uri="{FF2B5EF4-FFF2-40B4-BE49-F238E27FC236}">
                    <a16:creationId xmlns:a16="http://schemas.microsoft.com/office/drawing/2014/main" xmlns="" id="{D9B9DD21-4B3E-4820-9FFB-39BA4E35AC3F}"/>
                  </a:ext>
                </a:extLst>
              </p:cNvPr>
              <p:cNvGrpSpPr/>
              <p:nvPr/>
            </p:nvGrpSpPr>
            <p:grpSpPr>
              <a:xfrm>
                <a:off x="609600" y="2247900"/>
                <a:ext cx="1752600" cy="1737360"/>
                <a:chOff x="-228600" y="1790700"/>
                <a:chExt cx="1752600" cy="1600200"/>
              </a:xfrm>
            </p:grpSpPr>
            <p:pic>
              <p:nvPicPr>
                <p:cNvPr id="30" name="Picture 2" descr="Image result for manual">
                  <a:extLst>
                    <a:ext uri="{FF2B5EF4-FFF2-40B4-BE49-F238E27FC236}">
                      <a16:creationId xmlns:a16="http://schemas.microsoft.com/office/drawing/2014/main" xmlns="" id="{2CB8C220-B74F-4895-8FF8-9D675B55D8C6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3" cstate="print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</a:blip>
                <a:srcRect/>
                <a:stretch>
                  <a:fillRect/>
                </a:stretch>
              </p:blipFill>
              <p:spPr bwMode="auto">
                <a:xfrm>
                  <a:off x="-228600" y="1790700"/>
                  <a:ext cx="1752600" cy="1600200"/>
                </a:xfrm>
                <a:prstGeom prst="rect">
                  <a:avLst/>
                </a:prstGeom>
                <a:noFill/>
              </p:spPr>
            </p:pic>
            <p:sp>
              <p:nvSpPr>
                <p:cNvPr id="31" name="TextBox 30">
                  <a:extLst>
                    <a:ext uri="{FF2B5EF4-FFF2-40B4-BE49-F238E27FC236}">
                      <a16:creationId xmlns:a16="http://schemas.microsoft.com/office/drawing/2014/main" xmlns="" id="{8442E0E2-B428-47FB-95ED-BC3132BA66E4}"/>
                    </a:ext>
                  </a:extLst>
                </p:cNvPr>
                <p:cNvSpPr txBox="1"/>
                <p:nvPr/>
              </p:nvSpPr>
              <p:spPr>
                <a:xfrm rot="600000">
                  <a:off x="291587" y="2009955"/>
                  <a:ext cx="852358" cy="941323"/>
                </a:xfrm>
                <a:custGeom>
                  <a:avLst/>
                  <a:gdLst>
                    <a:gd name="connsiteX0" fmla="*/ 0 w 1449385"/>
                    <a:gd name="connsiteY0" fmla="*/ 0 h 830997"/>
                    <a:gd name="connsiteX1" fmla="*/ 1449385 w 1449385"/>
                    <a:gd name="connsiteY1" fmla="*/ 0 h 830997"/>
                    <a:gd name="connsiteX2" fmla="*/ 1449385 w 1449385"/>
                    <a:gd name="connsiteY2" fmla="*/ 830997 h 830997"/>
                    <a:gd name="connsiteX3" fmla="*/ 0 w 1449385"/>
                    <a:gd name="connsiteY3" fmla="*/ 830997 h 830997"/>
                    <a:gd name="connsiteX4" fmla="*/ 0 w 1449385"/>
                    <a:gd name="connsiteY4" fmla="*/ 0 h 83099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449385" h="830997">
                      <a:moveTo>
                        <a:pt x="0" y="0"/>
                      </a:moveTo>
                      <a:lnTo>
                        <a:pt x="1449385" y="0"/>
                      </a:lnTo>
                      <a:lnTo>
                        <a:pt x="1449385" y="830997"/>
                      </a:lnTo>
                      <a:lnTo>
                        <a:pt x="0" y="830997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noFill/>
                <a:scene3d>
                  <a:camera prst="orthographicFront"/>
                  <a:lightRig rig="threePt" dir="t"/>
                </a:scene3d>
                <a:sp3d>
                  <a:bevelB w="0" h="0"/>
                </a:sp3d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sz="500" i="1" dirty="0"/>
                    <a:t>GRF Rossmoor</a:t>
                  </a:r>
                </a:p>
                <a:p>
                  <a:pPr algn="ctr"/>
                  <a:r>
                    <a:rPr lang="en-US" sz="500" i="1" dirty="0"/>
                    <a:t>Walnut Creek</a:t>
                  </a:r>
                </a:p>
                <a:p>
                  <a:pPr algn="ctr"/>
                  <a:r>
                    <a:rPr lang="en-US" sz="1100" b="1" dirty="0"/>
                    <a:t>Emergency </a:t>
                  </a:r>
                </a:p>
                <a:p>
                  <a:pPr algn="ctr"/>
                  <a:r>
                    <a:rPr lang="en-US" sz="1100" b="1" dirty="0"/>
                    <a:t>Operations</a:t>
                  </a:r>
                </a:p>
                <a:p>
                  <a:pPr algn="ctr"/>
                  <a:r>
                    <a:rPr lang="en-US" sz="1100" b="1" dirty="0"/>
                    <a:t>Plan</a:t>
                  </a:r>
                </a:p>
                <a:p>
                  <a:pPr algn="ctr"/>
                  <a:endParaRPr lang="en-US" sz="1100" b="1" dirty="0"/>
                </a:p>
                <a:p>
                  <a:pPr algn="ctr"/>
                  <a:endParaRPr lang="en-US" sz="1100" b="1" dirty="0"/>
                </a:p>
              </p:txBody>
            </p:sp>
          </p:grpSp>
          <p:pic>
            <p:nvPicPr>
              <p:cNvPr id="29" name="Picture 2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 l="63542" t="10411" r="20000" b="21075"/>
              <a:stretch>
                <a:fillRect/>
              </a:stretch>
            </p:blipFill>
            <p:spPr bwMode="auto">
              <a:xfrm rot="771276">
                <a:off x="998492" y="2458895"/>
                <a:ext cx="1071033" cy="126068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scene3d>
                <a:camera prst="orthographicFront">
                  <a:rot lat="600000" lon="0" rev="0"/>
                </a:camera>
                <a:lightRig rig="threePt" dir="t"/>
              </a:scene3d>
            </p:spPr>
          </p:pic>
        </p:grpSp>
        <p:sp>
          <p:nvSpPr>
            <p:cNvPr id="27" name="Rectangle 26"/>
            <p:cNvSpPr/>
            <p:nvPr/>
          </p:nvSpPr>
          <p:spPr>
            <a:xfrm rot="758444">
              <a:off x="799109" y="4080050"/>
              <a:ext cx="990600" cy="60016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1100" b="1" dirty="0"/>
                <a:t>Emergency </a:t>
              </a:r>
            </a:p>
            <a:p>
              <a:pPr algn="ctr"/>
              <a:r>
                <a:rPr lang="en-US" sz="1100" b="1" dirty="0"/>
                <a:t>Operations</a:t>
              </a:r>
            </a:p>
            <a:p>
              <a:pPr algn="ctr"/>
              <a:r>
                <a:rPr lang="en-US" sz="1100" b="1" dirty="0"/>
                <a:t>Plan</a:t>
              </a:r>
              <a:endParaRPr lang="en-US" sz="1100" dirty="0"/>
            </a:p>
          </p:txBody>
        </p:sp>
      </p:grpSp>
    </p:spTree>
    <p:extLst>
      <p:ext uri="{BB962C8B-B14F-4D97-AF65-F5344CB8AC3E}">
        <p14:creationId xmlns:p14="http://schemas.microsoft.com/office/powerpoint/2010/main" xmlns="" val="941904430"/>
      </p:ext>
    </p:extLst>
  </p:cSld>
  <p:clrMapOvr>
    <a:masterClrMapping/>
  </p:clrMapOvr>
  <p:transition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1">
            <a:extLst>
              <a:ext uri="{FF2B5EF4-FFF2-40B4-BE49-F238E27FC236}">
                <a16:creationId xmlns:a16="http://schemas.microsoft.com/office/drawing/2014/main" xmlns="" id="{77274EE9-037C-428D-98EE-D784B2671880}"/>
              </a:ext>
            </a:extLst>
          </p:cNvPr>
          <p:cNvGrpSpPr/>
          <p:nvPr/>
        </p:nvGrpSpPr>
        <p:grpSpPr>
          <a:xfrm>
            <a:off x="152400" y="148167"/>
            <a:ext cx="3565716" cy="508000"/>
            <a:chOff x="5300380" y="113178"/>
            <a:chExt cx="3565716" cy="457200"/>
          </a:xfrm>
        </p:grpSpPr>
        <p:sp>
          <p:nvSpPr>
            <p:cNvPr id="3" name="TextBox 2">
              <a:extLst>
                <a:ext uri="{FF2B5EF4-FFF2-40B4-BE49-F238E27FC236}">
                  <a16:creationId xmlns:a16="http://schemas.microsoft.com/office/drawing/2014/main" xmlns="" id="{F98183AC-ECE6-47BF-88BD-62AD0E7EB4FB}"/>
                </a:ext>
              </a:extLst>
            </p:cNvPr>
            <p:cNvSpPr txBox="1"/>
            <p:nvPr/>
          </p:nvSpPr>
          <p:spPr>
            <a:xfrm>
              <a:off x="6705600" y="133350"/>
              <a:ext cx="2160496" cy="37394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050" dirty="0"/>
                <a:t>Golden Rain Foundation</a:t>
              </a:r>
            </a:p>
            <a:p>
              <a:r>
                <a:rPr lang="en-US" sz="1050" dirty="0"/>
                <a:t>Emergency Operations Plan</a:t>
              </a:r>
            </a:p>
          </p:txBody>
        </p:sp>
        <p:pic>
          <p:nvPicPr>
            <p:cNvPr id="4" name="Picture 4" descr="Related image">
              <a:extLst>
                <a:ext uri="{FF2B5EF4-FFF2-40B4-BE49-F238E27FC236}">
                  <a16:creationId xmlns:a16="http://schemas.microsoft.com/office/drawing/2014/main" xmlns="" id="{6FAB4FAD-6E1E-4032-878C-6FDEF5620B33}"/>
                </a:ext>
              </a:extLst>
            </p:cNvPr>
            <p:cNvPicPr preferRelativeResize="0"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5300380" y="113178"/>
              <a:ext cx="457200" cy="457200"/>
            </a:xfrm>
            <a:prstGeom prst="rect">
              <a:avLst/>
            </a:prstGeom>
            <a:noFill/>
          </p:spPr>
        </p:pic>
        <p:grpSp>
          <p:nvGrpSpPr>
            <p:cNvPr id="5" name="Group 16">
              <a:extLst>
                <a:ext uri="{FF2B5EF4-FFF2-40B4-BE49-F238E27FC236}">
                  <a16:creationId xmlns:a16="http://schemas.microsoft.com/office/drawing/2014/main" xmlns="" id="{438D1BEF-8A94-4BC7-AE21-0ABBBB83690B}"/>
                </a:ext>
              </a:extLst>
            </p:cNvPr>
            <p:cNvGrpSpPr/>
            <p:nvPr/>
          </p:nvGrpSpPr>
          <p:grpSpPr>
            <a:xfrm>
              <a:off x="5638800" y="209549"/>
              <a:ext cx="1219200" cy="322966"/>
              <a:chOff x="914400" y="1200150"/>
              <a:chExt cx="2057400" cy="381355"/>
            </a:xfrm>
          </p:grpSpPr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xmlns="" id="{A0EE5738-2045-483F-A03F-3780D0863C66}"/>
                  </a:ext>
                </a:extLst>
              </p:cNvPr>
              <p:cNvSpPr txBox="1"/>
              <p:nvPr/>
            </p:nvSpPr>
            <p:spPr>
              <a:xfrm>
                <a:off x="1100282" y="1200150"/>
                <a:ext cx="1676400" cy="27801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100" dirty="0">
                    <a:latin typeface="Myanmar Text" pitchFamily="34" charset="0"/>
                    <a:ea typeface="Microsoft YaHei Light" pitchFamily="34" charset="-122"/>
                    <a:cs typeface="Myanmar Text" pitchFamily="34" charset="0"/>
                  </a:rPr>
                  <a:t>ROSSMOOR</a:t>
                </a:r>
              </a:p>
            </p:txBody>
          </p:sp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xmlns="" id="{F3A08C4F-339F-4978-B4B4-B99C703B3F40}"/>
                  </a:ext>
                </a:extLst>
              </p:cNvPr>
              <p:cNvSpPr txBox="1"/>
              <p:nvPr/>
            </p:nvSpPr>
            <p:spPr>
              <a:xfrm>
                <a:off x="914400" y="1352550"/>
                <a:ext cx="2057400" cy="22895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800" dirty="0">
                    <a:latin typeface="Myanmar Text" pitchFamily="34" charset="0"/>
                    <a:ea typeface="Microsoft YaHei Light" pitchFamily="34" charset="-122"/>
                    <a:cs typeface="Myanmar Text" pitchFamily="34" charset="0"/>
                  </a:rPr>
                  <a:t>WALNUT CREEK</a:t>
                </a:r>
              </a:p>
            </p:txBody>
          </p:sp>
        </p:grpSp>
      </p:grpSp>
      <p:sp>
        <p:nvSpPr>
          <p:cNvPr id="29" name="TextBox 28">
            <a:extLst>
              <a:ext uri="{FF2B5EF4-FFF2-40B4-BE49-F238E27FC236}">
                <a16:creationId xmlns:a16="http://schemas.microsoft.com/office/drawing/2014/main" xmlns="" id="{00423611-C13E-4A6D-AAB6-53BBA57D864E}"/>
              </a:ext>
            </a:extLst>
          </p:cNvPr>
          <p:cNvSpPr txBox="1"/>
          <p:nvPr/>
        </p:nvSpPr>
        <p:spPr>
          <a:xfrm>
            <a:off x="609600" y="647700"/>
            <a:ext cx="408118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GRF Emergency Management Structure</a:t>
            </a:r>
          </a:p>
        </p:txBody>
      </p:sp>
      <p:grpSp>
        <p:nvGrpSpPr>
          <p:cNvPr id="38" name="Group 37"/>
          <p:cNvGrpSpPr/>
          <p:nvPr/>
        </p:nvGrpSpPr>
        <p:grpSpPr>
          <a:xfrm>
            <a:off x="1673736" y="1028700"/>
            <a:ext cx="6034088" cy="3898900"/>
            <a:chOff x="1673736" y="1028700"/>
            <a:chExt cx="6034088" cy="3898900"/>
          </a:xfrm>
        </p:grpSpPr>
        <p:cxnSp>
          <p:nvCxnSpPr>
            <p:cNvPr id="36" name="Straight Connector 35"/>
            <p:cNvCxnSpPr>
              <a:stCxn id="2072" idx="1"/>
            </p:cNvCxnSpPr>
            <p:nvPr/>
          </p:nvCxnSpPr>
          <p:spPr>
            <a:xfrm flipH="1" flipV="1">
              <a:off x="6685613" y="1828800"/>
              <a:ext cx="318107" cy="254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57" name="Group 56"/>
            <p:cNvGrpSpPr/>
            <p:nvPr/>
          </p:nvGrpSpPr>
          <p:grpSpPr>
            <a:xfrm>
              <a:off x="1673736" y="1028700"/>
              <a:ext cx="6034088" cy="3898900"/>
              <a:chOff x="1676400" y="1028700"/>
              <a:chExt cx="6034088" cy="3898900"/>
            </a:xfrm>
          </p:grpSpPr>
          <p:grpSp>
            <p:nvGrpSpPr>
              <p:cNvPr id="2071" name="Group 23"/>
              <p:cNvGrpSpPr>
                <a:grpSpLocks/>
              </p:cNvGrpSpPr>
              <p:nvPr/>
            </p:nvGrpSpPr>
            <p:grpSpPr bwMode="auto">
              <a:xfrm>
                <a:off x="1676400" y="1028700"/>
                <a:ext cx="6034088" cy="3898900"/>
                <a:chOff x="1664" y="3931"/>
                <a:chExt cx="9504" cy="6140"/>
              </a:xfrm>
            </p:grpSpPr>
            <p:sp>
              <p:nvSpPr>
                <p:cNvPr id="2072" name="Rounded Rectangle 3291"/>
                <p:cNvSpPr>
                  <a:spLocks noChangeArrowheads="1"/>
                </p:cNvSpPr>
                <p:nvPr/>
              </p:nvSpPr>
              <p:spPr bwMode="auto">
                <a:xfrm>
                  <a:off x="10059" y="4844"/>
                  <a:ext cx="1109" cy="702"/>
                </a:xfrm>
                <a:prstGeom prst="roundRect">
                  <a:avLst>
                    <a:gd name="adj" fmla="val 16667"/>
                  </a:avLst>
                </a:prstGeom>
                <a:solidFill>
                  <a:srgbClr val="FFFFFF"/>
                </a:solidFill>
                <a:ln w="12700">
                  <a:solidFill>
                    <a:srgbClr val="41719C"/>
                  </a:solidFill>
                  <a:miter lim="800000"/>
                  <a:headEnd/>
                  <a:tailEnd/>
                </a:ln>
              </p:spPr>
              <p:txBody>
                <a:bodyPr vert="horz" wrap="square" lIns="0" tIns="0" rIns="0" bIns="0" numCol="1" anchor="ctr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ts val="100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n-US" sz="1100" b="1" i="0" u="none" strike="noStrike" cap="none" normalizeH="0" baseline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latin typeface="Calibri" pitchFamily="34" charset="0"/>
                      <a:cs typeface="Arial" pitchFamily="34" charset="0"/>
                    </a:rPr>
                    <a:t>CERT</a:t>
                  </a:r>
                  <a:endParaRPr kumimoji="0" lang="en-US" sz="1800" b="0" i="0" u="none" strike="noStrike" cap="none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34" charset="0"/>
                    <a:cs typeface="Arial" pitchFamily="34" charset="0"/>
                  </a:endParaRPr>
                </a:p>
              </p:txBody>
            </p:sp>
            <p:grpSp>
              <p:nvGrpSpPr>
                <p:cNvPr id="2073" name="Group 530"/>
                <p:cNvGrpSpPr>
                  <a:grpSpLocks/>
                </p:cNvGrpSpPr>
                <p:nvPr/>
              </p:nvGrpSpPr>
              <p:grpSpPr bwMode="auto">
                <a:xfrm>
                  <a:off x="1664" y="3931"/>
                  <a:ext cx="9351" cy="6140"/>
                  <a:chOff x="1694" y="2581"/>
                  <a:chExt cx="8895" cy="6140"/>
                </a:xfrm>
              </p:grpSpPr>
              <p:grpSp>
                <p:nvGrpSpPr>
                  <p:cNvPr id="8" name="Group 531"/>
                  <p:cNvGrpSpPr>
                    <a:grpSpLocks/>
                  </p:cNvGrpSpPr>
                  <p:nvPr/>
                </p:nvGrpSpPr>
                <p:grpSpPr bwMode="auto">
                  <a:xfrm>
                    <a:off x="1694" y="7164"/>
                    <a:ext cx="8895" cy="1557"/>
                    <a:chOff x="1694" y="7164"/>
                    <a:chExt cx="8895" cy="1557"/>
                  </a:xfrm>
                </p:grpSpPr>
                <p:sp>
                  <p:nvSpPr>
                    <p:cNvPr id="20" name="Straight Connector 255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9567" y="7164"/>
                      <a:ext cx="0" cy="239"/>
                    </a:xfrm>
                    <a:prstGeom prst="line">
                      <a:avLst/>
                    </a:prstGeom>
                    <a:noFill/>
                    <a:ln w="19050">
                      <a:solidFill>
                        <a:srgbClr val="000000"/>
                      </a:solidFill>
                      <a:miter lim="800000"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1" name="Straight Connector 3072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7243" y="7173"/>
                      <a:ext cx="0" cy="239"/>
                    </a:xfrm>
                    <a:prstGeom prst="line">
                      <a:avLst/>
                    </a:prstGeom>
                    <a:noFill/>
                    <a:ln w="19050">
                      <a:solidFill>
                        <a:srgbClr val="000000"/>
                      </a:solidFill>
                      <a:miter lim="800000"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2" name="Straight Connector 3073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2600" y="7164"/>
                      <a:ext cx="0" cy="239"/>
                    </a:xfrm>
                    <a:prstGeom prst="line">
                      <a:avLst/>
                    </a:prstGeom>
                    <a:noFill/>
                    <a:ln w="19050">
                      <a:solidFill>
                        <a:srgbClr val="000000"/>
                      </a:solidFill>
                      <a:miter lim="800000"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3" name="Straight Connector 3074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4945" y="7173"/>
                      <a:ext cx="0" cy="239"/>
                    </a:xfrm>
                    <a:prstGeom prst="line">
                      <a:avLst/>
                    </a:prstGeom>
                    <a:noFill/>
                    <a:ln w="19050">
                      <a:solidFill>
                        <a:srgbClr val="000000"/>
                      </a:solidFill>
                      <a:miter lim="800000"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4" name="Rounded Rectangle 3316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694" y="7281"/>
                      <a:ext cx="1872" cy="1440"/>
                    </a:xfrm>
                    <a:prstGeom prst="roundRect">
                      <a:avLst>
                        <a:gd name="adj" fmla="val 16667"/>
                      </a:avLst>
                    </a:prstGeom>
                    <a:solidFill>
                      <a:srgbClr val="FF0000"/>
                    </a:solidFill>
                    <a:ln w="12700">
                      <a:solidFill>
                        <a:srgbClr val="41719C"/>
                      </a:solidFill>
                      <a:miter lim="800000"/>
                      <a:headEnd/>
                      <a:tailEnd/>
                    </a:ln>
                  </p:spPr>
                  <p:txBody>
                    <a:bodyPr vert="horz" wrap="square" lIns="0" tIns="0" rIns="0" bIns="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Operations</a:t>
                      </a:r>
                      <a:r>
                        <a:rPr lang="en-US" sz="1400" b="1" dirty="0">
                          <a:latin typeface="Times New Roman" pitchFamily="18" charset="0"/>
                          <a:cs typeface="Arial" pitchFamily="34" charset="0"/>
                        </a:rPr>
                        <a:t/>
                      </a:r>
                      <a:br>
                        <a:rPr lang="en-US" sz="1400" b="1" dirty="0">
                          <a:latin typeface="Times New Roman" pitchFamily="18" charset="0"/>
                          <a:cs typeface="Arial" pitchFamily="34" charset="0"/>
                        </a:rPr>
                      </a:br>
                      <a:r>
                        <a:rPr kumimoji="0" 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Section</a:t>
                      </a:r>
                      <a:br>
                        <a:rPr kumimoji="0" 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</a:br>
                      <a:r>
                        <a:rPr kumimoji="0" lang="en-US" sz="1050" b="1" i="1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Director of Mutual Operations</a:t>
                      </a:r>
                      <a:endParaRPr kumimoji="0" 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p:txBody>
                </p:sp>
                <p:sp>
                  <p:nvSpPr>
                    <p:cNvPr id="25" name="Rounded Rectangle 3318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8534" y="7281"/>
                      <a:ext cx="2055" cy="1440"/>
                    </a:xfrm>
                    <a:prstGeom prst="roundRect">
                      <a:avLst>
                        <a:gd name="adj" fmla="val 16667"/>
                      </a:avLst>
                    </a:prstGeom>
                    <a:solidFill>
                      <a:srgbClr val="00B050"/>
                    </a:solidFill>
                    <a:ln w="12700">
                      <a:solidFill>
                        <a:srgbClr val="41719C"/>
                      </a:solidFill>
                      <a:miter lim="800000"/>
                      <a:headEnd/>
                      <a:tailEnd/>
                    </a:ln>
                  </p:spPr>
                  <p:txBody>
                    <a:bodyPr vert="horz" wrap="square" lIns="0" tIns="0" rIns="0" bIns="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Finance/Admin</a:t>
                      </a:r>
                      <a:r>
                        <a:rPr lang="en-US" sz="1400" b="1" dirty="0">
                          <a:latin typeface="Times New Roman" pitchFamily="18" charset="0"/>
                          <a:cs typeface="Arial" pitchFamily="34" charset="0"/>
                        </a:rPr>
                        <a:t/>
                      </a:r>
                      <a:br>
                        <a:rPr lang="en-US" sz="1400" b="1" dirty="0">
                          <a:latin typeface="Times New Roman" pitchFamily="18" charset="0"/>
                          <a:cs typeface="Arial" pitchFamily="34" charset="0"/>
                        </a:rPr>
                      </a:br>
                      <a:r>
                        <a:rPr kumimoji="0" 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Section</a:t>
                      </a:r>
                      <a:br>
                        <a:rPr kumimoji="0" 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</a:br>
                      <a:r>
                        <a:rPr kumimoji="0" lang="en-US" sz="1050" b="1" i="1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Chief Financial</a:t>
                      </a:r>
                      <a:br>
                        <a:rPr kumimoji="0" lang="en-US" sz="1050" b="1" i="1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</a:br>
                      <a:r>
                        <a:rPr kumimoji="0" lang="en-US" sz="1050" b="1" i="1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Officer</a:t>
                      </a:r>
                      <a:endParaRPr kumimoji="0" 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p:txBody>
                </p:sp>
                <p:sp>
                  <p:nvSpPr>
                    <p:cNvPr id="26" name="Rounded Rectangle 3319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974" y="7281"/>
                      <a:ext cx="1872" cy="1440"/>
                    </a:xfrm>
                    <a:prstGeom prst="roundRect">
                      <a:avLst>
                        <a:gd name="adj" fmla="val 16667"/>
                      </a:avLst>
                    </a:prstGeom>
                    <a:solidFill>
                      <a:srgbClr val="00B0F0"/>
                    </a:solidFill>
                    <a:ln w="12700">
                      <a:solidFill>
                        <a:srgbClr val="41719C"/>
                      </a:solidFill>
                      <a:miter lim="800000"/>
                      <a:headEnd/>
                      <a:tailEnd/>
                    </a:ln>
                  </p:spPr>
                  <p:txBody>
                    <a:bodyPr vert="horz" wrap="square" lIns="0" tIns="0" rIns="0" bIns="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Planning/Intel</a:t>
                      </a:r>
                      <a:r>
                        <a:rPr lang="en-US" sz="1400" b="1" dirty="0">
                          <a:latin typeface="Times New Roman" pitchFamily="18" charset="0"/>
                          <a:cs typeface="Arial" pitchFamily="34" charset="0"/>
                        </a:rPr>
                        <a:t/>
                      </a:r>
                      <a:br>
                        <a:rPr lang="en-US" sz="1400" b="1" dirty="0">
                          <a:latin typeface="Times New Roman" pitchFamily="18" charset="0"/>
                          <a:cs typeface="Arial" pitchFamily="34" charset="0"/>
                        </a:rPr>
                      </a:br>
                      <a:r>
                        <a:rPr kumimoji="0" 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Section</a:t>
                      </a:r>
                      <a:br>
                        <a:rPr kumimoji="0" 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</a:br>
                      <a:r>
                        <a:rPr kumimoji="0" lang="en-US" sz="1050" b="1" i="1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Director of Resident Services</a:t>
                      </a:r>
                      <a:endParaRPr kumimoji="0" 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p:txBody>
                </p:sp>
                <p:sp>
                  <p:nvSpPr>
                    <p:cNvPr id="27" name="Rounded Rectangle 3317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6254" y="7281"/>
                      <a:ext cx="1872" cy="1440"/>
                    </a:xfrm>
                    <a:prstGeom prst="roundRect">
                      <a:avLst>
                        <a:gd name="adj" fmla="val 16667"/>
                      </a:avLst>
                    </a:prstGeom>
                    <a:solidFill>
                      <a:srgbClr val="E36C0A"/>
                    </a:solidFill>
                    <a:ln w="12700">
                      <a:solidFill>
                        <a:srgbClr val="41719C"/>
                      </a:solidFill>
                      <a:miter lim="800000"/>
                      <a:headEnd/>
                      <a:tailEnd/>
                    </a:ln>
                  </p:spPr>
                  <p:txBody>
                    <a:bodyPr vert="horz" wrap="square" lIns="0" tIns="0" rIns="0" bIns="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Logistics</a:t>
                      </a:r>
                      <a:r>
                        <a:rPr lang="en-US" sz="1400" b="1" dirty="0">
                          <a:latin typeface="Times New Roman" pitchFamily="18" charset="0"/>
                          <a:cs typeface="Arial" pitchFamily="34" charset="0"/>
                        </a:rPr>
                        <a:t/>
                      </a:r>
                      <a:br>
                        <a:rPr lang="en-US" sz="1400" b="1" dirty="0">
                          <a:latin typeface="Times New Roman" pitchFamily="18" charset="0"/>
                          <a:cs typeface="Arial" pitchFamily="34" charset="0"/>
                        </a:rPr>
                      </a:br>
                      <a:r>
                        <a:rPr kumimoji="0" 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Section</a:t>
                      </a:r>
                      <a:br>
                        <a:rPr kumimoji="0" 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</a:br>
                      <a:r>
                        <a:rPr kumimoji="0" lang="en-US" sz="1050" b="1" i="1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Fleet &amp; Compliance Supervisor</a:t>
                      </a:r>
                      <a:endParaRPr kumimoji="0" 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p:txBody>
                </p:sp>
              </p:grpSp>
              <p:grpSp>
                <p:nvGrpSpPr>
                  <p:cNvPr id="9" name="Group 540"/>
                  <p:cNvGrpSpPr>
                    <a:grpSpLocks/>
                  </p:cNvGrpSpPr>
                  <p:nvPr/>
                </p:nvGrpSpPr>
                <p:grpSpPr bwMode="auto">
                  <a:xfrm>
                    <a:off x="1694" y="2581"/>
                    <a:ext cx="7667" cy="4594"/>
                    <a:chOff x="1694" y="2581"/>
                    <a:chExt cx="7667" cy="4594"/>
                  </a:xfrm>
                </p:grpSpPr>
                <p:sp>
                  <p:nvSpPr>
                    <p:cNvPr id="10" name="Straight Connector 250"/>
                    <p:cNvSpPr>
                      <a:spLocks noChangeShapeType="1"/>
                    </p:cNvSpPr>
                    <p:nvPr/>
                  </p:nvSpPr>
                  <p:spPr bwMode="auto">
                    <a:xfrm flipH="1">
                      <a:off x="8094" y="2712"/>
                      <a:ext cx="32" cy="2027"/>
                    </a:xfrm>
                    <a:prstGeom prst="line">
                      <a:avLst/>
                    </a:prstGeom>
                    <a:noFill/>
                    <a:ln w="19050">
                      <a:solidFill>
                        <a:srgbClr val="000000"/>
                      </a:solidFill>
                      <a:prstDash val="sysDot"/>
                      <a:miter lim="800000"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1" name="Straight Connector 251"/>
                    <p:cNvSpPr>
                      <a:spLocks noChangeShapeType="1"/>
                    </p:cNvSpPr>
                    <p:nvPr/>
                  </p:nvSpPr>
                  <p:spPr bwMode="auto">
                    <a:xfrm flipH="1" flipV="1">
                      <a:off x="4373" y="5050"/>
                      <a:ext cx="2528" cy="11"/>
                    </a:xfrm>
                    <a:prstGeom prst="line">
                      <a:avLst/>
                    </a:prstGeom>
                    <a:noFill/>
                    <a:ln w="19050">
                      <a:solidFill>
                        <a:srgbClr val="000000"/>
                      </a:solidFill>
                      <a:miter lim="800000"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2" name="Rounded Rectangle 3293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7053" y="2581"/>
                      <a:ext cx="2166" cy="720"/>
                    </a:xfrm>
                    <a:prstGeom prst="roundRect">
                      <a:avLst>
                        <a:gd name="adj" fmla="val 16667"/>
                      </a:avLst>
                    </a:prstGeom>
                    <a:solidFill>
                      <a:srgbClr val="D8D8D8"/>
                    </a:solidFill>
                    <a:ln w="12700">
                      <a:solidFill>
                        <a:srgbClr val="41719C"/>
                      </a:solidFill>
                      <a:miter lim="800000"/>
                      <a:headEnd/>
                      <a:tailEnd/>
                    </a:ln>
                  </p:spPr>
                  <p:txBody>
                    <a:bodyPr vert="horz" wrap="square" lIns="0" tIns="0" rIns="0" bIns="0" numCol="1" anchor="ctr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Operational Area (OA) EOC</a:t>
                      </a:r>
                      <a:endParaRPr kumimoji="0" lang="en-US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p:txBody>
                </p:sp>
                <p:sp>
                  <p:nvSpPr>
                    <p:cNvPr id="13" name="Rounded Rectangle 3329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668" y="4510"/>
                      <a:ext cx="2044" cy="1008"/>
                    </a:xfrm>
                    <a:prstGeom prst="roundRect">
                      <a:avLst>
                        <a:gd name="adj" fmla="val 16667"/>
                      </a:avLst>
                    </a:prstGeom>
                    <a:solidFill>
                      <a:srgbClr val="FFFF00"/>
                    </a:solidFill>
                    <a:ln w="12700">
                      <a:solidFill>
                        <a:srgbClr val="41719C"/>
                      </a:solidFill>
                      <a:miter lim="800000"/>
                      <a:headEnd/>
                      <a:tailEnd/>
                    </a:ln>
                  </p:spPr>
                  <p:txBody>
                    <a:bodyPr vert="horz" wrap="square" lIns="0" tIns="0" rIns="0" bIns="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Liaison/Legal Officer</a:t>
                      </a:r>
                      <a:r>
                        <a:rPr kumimoji="0" 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pitchFamily="34" charset="0"/>
                        </a:rPr>
                        <a:t/>
                      </a:r>
                      <a:br>
                        <a:rPr kumimoji="0" 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pitchFamily="34" charset="0"/>
                        </a:rPr>
                      </a:br>
                      <a:r>
                        <a:rPr kumimoji="0" lang="en-US" sz="1100" b="1" i="1" u="none" strike="noStrike" cap="none" normalizeH="0" baseline="0" dirty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Foundation CEO</a:t>
                      </a:r>
                      <a:br>
                        <a:rPr kumimoji="0" lang="en-US" sz="1100" b="1" i="1" u="none" strike="noStrike" cap="none" normalizeH="0" baseline="0" dirty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</a:br>
                      <a:r>
                        <a:rPr kumimoji="0" 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 </a:t>
                      </a: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p:txBody>
                </p:sp>
                <p:sp>
                  <p:nvSpPr>
                    <p:cNvPr id="14" name="Straight Connector 3131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7859" y="6454"/>
                      <a:ext cx="261" cy="0"/>
                    </a:xfrm>
                    <a:prstGeom prst="line">
                      <a:avLst/>
                    </a:prstGeom>
                    <a:noFill/>
                    <a:ln w="19050">
                      <a:solidFill>
                        <a:srgbClr val="000000"/>
                      </a:solidFill>
                      <a:miter lim="800000"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5" name="Straight Connector 250"/>
                    <p:cNvSpPr>
                      <a:spLocks noChangeShapeType="1"/>
                    </p:cNvSpPr>
                    <p:nvPr/>
                  </p:nvSpPr>
                  <p:spPr bwMode="auto">
                    <a:xfrm flipH="1">
                      <a:off x="8110" y="4499"/>
                      <a:ext cx="16" cy="2676"/>
                    </a:xfrm>
                    <a:prstGeom prst="line">
                      <a:avLst/>
                    </a:prstGeom>
                    <a:noFill/>
                    <a:ln w="19050">
                      <a:solidFill>
                        <a:srgbClr val="000000"/>
                      </a:solidFill>
                      <a:miter lim="800000"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6" name="Rounded Rectangle 3290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694" y="4312"/>
                      <a:ext cx="2772" cy="1872"/>
                    </a:xfrm>
                    <a:prstGeom prst="roundRect">
                      <a:avLst>
                        <a:gd name="adj" fmla="val 16667"/>
                      </a:avLst>
                    </a:prstGeom>
                    <a:solidFill>
                      <a:srgbClr val="D8D8D8"/>
                    </a:solidFill>
                    <a:ln w="12700">
                      <a:solidFill>
                        <a:srgbClr val="41719C"/>
                      </a:solidFill>
                      <a:miter lim="800000"/>
                      <a:headEnd/>
                      <a:tailEnd/>
                    </a:ln>
                  </p:spPr>
                  <p:txBody>
                    <a:bodyPr vert="horz" wrap="square" lIns="0" tIns="0" rIns="0" bIns="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 Policy Group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1" u="none" strike="noStrike" cap="none" normalizeH="0" baseline="0" dirty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Golden Rain Foundation Board of Directors</a:t>
                      </a: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p:txBody>
                </p:sp>
                <p:sp>
                  <p:nvSpPr>
                    <p:cNvPr id="17" name="AutoShape 54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6901" y="4515"/>
                      <a:ext cx="2460" cy="1058"/>
                    </a:xfrm>
                    <a:prstGeom prst="roundRect">
                      <a:avLst>
                        <a:gd name="adj" fmla="val 16667"/>
                      </a:avLst>
                    </a:prstGeom>
                    <a:solidFill>
                      <a:srgbClr val="FFFF00"/>
                    </a:solidFill>
                    <a:ln w="12700">
                      <a:solidFill>
                        <a:srgbClr val="41719C"/>
                      </a:solidFill>
                      <a:miter lim="800000"/>
                      <a:headEnd/>
                      <a:tailEnd/>
                    </a:ln>
                  </p:spPr>
                  <p:txBody>
                    <a:bodyPr vert="horz" wrap="square" lIns="0" tIns="0" rIns="0" bIns="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ROC Director</a:t>
                      </a:r>
                      <a:br>
                        <a:rPr kumimoji="0" 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</a:br>
                      <a:r>
                        <a:rPr kumimoji="0" lang="en-US" sz="1100" b="1" i="1" u="none" strike="noStrike" cap="none" normalizeH="0" baseline="0" dirty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Public Safety Manager</a:t>
                      </a: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p:txBody>
                </p:sp>
                <p:sp>
                  <p:nvSpPr>
                    <p:cNvPr id="18" name="Rounded Rectangle 3292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5217" y="6023"/>
                      <a:ext cx="2738" cy="1008"/>
                    </a:xfrm>
                    <a:prstGeom prst="roundRect">
                      <a:avLst>
                        <a:gd name="adj" fmla="val 16667"/>
                      </a:avLst>
                    </a:prstGeom>
                    <a:solidFill>
                      <a:srgbClr val="FFFF00"/>
                    </a:solidFill>
                    <a:ln w="12700">
                      <a:solidFill>
                        <a:srgbClr val="41719C"/>
                      </a:solidFill>
                      <a:miter lim="800000"/>
                      <a:headEnd/>
                      <a:tailEnd/>
                    </a:ln>
                  </p:spPr>
                  <p:txBody>
                    <a:bodyPr vert="horz" wrap="square" lIns="0" tIns="0" rIns="0" bIns="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Public Information Officer</a:t>
                      </a:r>
                      <a:r>
                        <a:rPr kumimoji="0" lang="en-US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pitchFamily="34" charset="0"/>
                        </a:rPr>
                        <a:t/>
                      </a:r>
                      <a:br>
                        <a:rPr kumimoji="0" lang="en-US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pitchFamily="34" charset="0"/>
                        </a:rPr>
                      </a:br>
                      <a:r>
                        <a:rPr kumimoji="0" lang="en-US" sz="1100" b="1" i="1" u="none" strike="noStrike" cap="none" normalizeH="0" baseline="0" dirty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Director of Communications</a:t>
                      </a:r>
                      <a:r>
                        <a:rPr lang="en-US" sz="1100" b="1" i="1" dirty="0">
                          <a:solidFill>
                            <a:srgbClr val="0070C0"/>
                          </a:solidFill>
                          <a:latin typeface="Times New Roman" pitchFamily="18" charset="0"/>
                          <a:cs typeface="Arial" pitchFamily="34" charset="0"/>
                        </a:rPr>
                        <a:t/>
                      </a:r>
                      <a:br>
                        <a:rPr lang="en-US" sz="1100" b="1" i="1" dirty="0">
                          <a:solidFill>
                            <a:srgbClr val="0070C0"/>
                          </a:solidFill>
                          <a:latin typeface="Times New Roman" pitchFamily="18" charset="0"/>
                          <a:cs typeface="Arial" pitchFamily="34" charset="0"/>
                        </a:rPr>
                      </a:b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p:txBody>
                </p:sp>
                <p:sp>
                  <p:nvSpPr>
                    <p:cNvPr id="19" name="Rounded Rectangle 3293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7052" y="3494"/>
                      <a:ext cx="2167" cy="818"/>
                    </a:xfrm>
                    <a:prstGeom prst="roundRect">
                      <a:avLst>
                        <a:gd name="adj" fmla="val 16667"/>
                      </a:avLst>
                    </a:prstGeom>
                    <a:solidFill>
                      <a:srgbClr val="D8D8D8"/>
                    </a:solidFill>
                    <a:ln w="12700">
                      <a:solidFill>
                        <a:srgbClr val="41719C"/>
                      </a:solidFill>
                      <a:miter lim="800000"/>
                      <a:headEnd/>
                      <a:tailEnd/>
                    </a:ln>
                  </p:spPr>
                  <p:txBody>
                    <a:bodyPr vert="horz" wrap="square" lIns="0" tIns="45720" rIns="0" bIns="45720" numCol="1" anchor="ctr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City of Walnut Creek EOC</a:t>
                      </a: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p:txBody>
                </p:sp>
              </p:grpSp>
            </p:grpSp>
            <p:sp>
              <p:nvSpPr>
                <p:cNvPr id="2094" name="Freeform 699"/>
                <p:cNvSpPr>
                  <a:spLocks/>
                </p:cNvSpPr>
                <p:nvPr/>
              </p:nvSpPr>
              <p:spPr bwMode="auto">
                <a:xfrm>
                  <a:off x="9724" y="5546"/>
                  <a:ext cx="883" cy="854"/>
                </a:xfrm>
                <a:custGeom>
                  <a:avLst/>
                  <a:gdLst>
                    <a:gd name="T0" fmla="*/ 2147483646 w 883"/>
                    <a:gd name="T1" fmla="*/ 0 h 854"/>
                    <a:gd name="T2" fmla="*/ 2147483646 w 883"/>
                    <a:gd name="T3" fmla="*/ 2147483646 h 854"/>
                    <a:gd name="T4" fmla="*/ 0 w 883"/>
                    <a:gd name="T5" fmla="*/ 2147483646 h 854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883" h="854">
                      <a:moveTo>
                        <a:pt x="883" y="0"/>
                      </a:moveTo>
                      <a:lnTo>
                        <a:pt x="883" y="854"/>
                      </a:lnTo>
                      <a:lnTo>
                        <a:pt x="0" y="854"/>
                      </a:lnTo>
                    </a:path>
                  </a:pathLst>
                </a:custGeom>
                <a:noFill/>
                <a:ln w="19050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cxnSp>
            <p:nvCxnSpPr>
              <p:cNvPr id="55" name="Straight Connector 54"/>
              <p:cNvCxnSpPr/>
              <p:nvPr/>
            </p:nvCxnSpPr>
            <p:spPr>
              <a:xfrm flipV="1">
                <a:off x="2281133" y="3931388"/>
                <a:ext cx="4653067" cy="14605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</p:spTree>
    <p:extLst>
      <p:ext uri="{BB962C8B-B14F-4D97-AF65-F5344CB8AC3E}">
        <p14:creationId xmlns:p14="http://schemas.microsoft.com/office/powerpoint/2010/main" xmlns="" val="1612139741"/>
      </p:ext>
    </p:extLst>
  </p:cSld>
  <p:clrMapOvr>
    <a:masterClrMapping/>
  </p:clrMapOvr>
  <p:transition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1"/>
          <p:cNvGrpSpPr/>
          <p:nvPr/>
        </p:nvGrpSpPr>
        <p:grpSpPr>
          <a:xfrm>
            <a:off x="152400" y="148167"/>
            <a:ext cx="3565716" cy="508000"/>
            <a:chOff x="5300380" y="113178"/>
            <a:chExt cx="3565716" cy="457200"/>
          </a:xfrm>
        </p:grpSpPr>
        <p:sp>
          <p:nvSpPr>
            <p:cNvPr id="26" name="TextBox 25"/>
            <p:cNvSpPr txBox="1"/>
            <p:nvPr/>
          </p:nvSpPr>
          <p:spPr>
            <a:xfrm>
              <a:off x="6705600" y="133350"/>
              <a:ext cx="2160496" cy="37394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050" dirty="0"/>
                <a:t>Golden Rain Foundation</a:t>
              </a:r>
            </a:p>
            <a:p>
              <a:r>
                <a:rPr lang="en-US" sz="1050" dirty="0"/>
                <a:t>Emergency Operations Plan</a:t>
              </a:r>
            </a:p>
          </p:txBody>
        </p:sp>
        <p:pic>
          <p:nvPicPr>
            <p:cNvPr id="27" name="Picture 4" descr="Related image"/>
            <p:cNvPicPr preferRelativeResize="0"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5300380" y="113178"/>
              <a:ext cx="457200" cy="457200"/>
            </a:xfrm>
            <a:prstGeom prst="rect">
              <a:avLst/>
            </a:prstGeom>
            <a:noFill/>
          </p:spPr>
        </p:pic>
        <p:grpSp>
          <p:nvGrpSpPr>
            <p:cNvPr id="3" name="Group 16"/>
            <p:cNvGrpSpPr/>
            <p:nvPr/>
          </p:nvGrpSpPr>
          <p:grpSpPr>
            <a:xfrm>
              <a:off x="5638800" y="209549"/>
              <a:ext cx="1219200" cy="322966"/>
              <a:chOff x="914400" y="1200150"/>
              <a:chExt cx="2057400" cy="381355"/>
            </a:xfrm>
          </p:grpSpPr>
          <p:sp>
            <p:nvSpPr>
              <p:cNvPr id="29" name="TextBox 28"/>
              <p:cNvSpPr txBox="1"/>
              <p:nvPr/>
            </p:nvSpPr>
            <p:spPr>
              <a:xfrm>
                <a:off x="1100282" y="1200150"/>
                <a:ext cx="1676400" cy="27801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100" dirty="0">
                    <a:latin typeface="Myanmar Text" pitchFamily="34" charset="0"/>
                    <a:ea typeface="Microsoft YaHei Light" pitchFamily="34" charset="-122"/>
                    <a:cs typeface="Myanmar Text" pitchFamily="34" charset="0"/>
                  </a:rPr>
                  <a:t>ROSSMOOR</a:t>
                </a:r>
              </a:p>
            </p:txBody>
          </p:sp>
          <p:sp>
            <p:nvSpPr>
              <p:cNvPr id="30" name="TextBox 29"/>
              <p:cNvSpPr txBox="1"/>
              <p:nvPr/>
            </p:nvSpPr>
            <p:spPr>
              <a:xfrm>
                <a:off x="914400" y="1352550"/>
                <a:ext cx="2057400" cy="22895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800" dirty="0">
                    <a:latin typeface="Myanmar Text" pitchFamily="34" charset="0"/>
                    <a:ea typeface="Microsoft YaHei Light" pitchFamily="34" charset="-122"/>
                    <a:cs typeface="Myanmar Text" pitchFamily="34" charset="0"/>
                  </a:rPr>
                  <a:t>WALNUT CREEK</a:t>
                </a:r>
              </a:p>
            </p:txBody>
          </p:sp>
        </p:grpSp>
      </p:grpSp>
      <p:sp>
        <p:nvSpPr>
          <p:cNvPr id="16" name="Freeform 15"/>
          <p:cNvSpPr/>
          <p:nvPr/>
        </p:nvSpPr>
        <p:spPr>
          <a:xfrm>
            <a:off x="228600" y="800100"/>
            <a:ext cx="1554480" cy="1188720"/>
          </a:xfrm>
          <a:custGeom>
            <a:avLst/>
            <a:gdLst>
              <a:gd name="connsiteX0" fmla="*/ 10633 w 2296633"/>
              <a:gd name="connsiteY0" fmla="*/ 0 h 1828800"/>
              <a:gd name="connsiteX1" fmla="*/ 1722475 w 2296633"/>
              <a:gd name="connsiteY1" fmla="*/ 0 h 1828800"/>
              <a:gd name="connsiteX2" fmla="*/ 2296633 w 2296633"/>
              <a:gd name="connsiteY2" fmla="*/ 882502 h 1828800"/>
              <a:gd name="connsiteX3" fmla="*/ 1754372 w 2296633"/>
              <a:gd name="connsiteY3" fmla="*/ 1828800 h 1828800"/>
              <a:gd name="connsiteX4" fmla="*/ 0 w 2296633"/>
              <a:gd name="connsiteY4" fmla="*/ 1807535 h 1828800"/>
              <a:gd name="connsiteX5" fmla="*/ 10633 w 2296633"/>
              <a:gd name="connsiteY5" fmla="*/ 0 h 1828800"/>
              <a:gd name="connsiteX0" fmla="*/ 10633 w 2296633"/>
              <a:gd name="connsiteY0" fmla="*/ 0 h 1828800"/>
              <a:gd name="connsiteX1" fmla="*/ 1722475 w 2296633"/>
              <a:gd name="connsiteY1" fmla="*/ 0 h 1828800"/>
              <a:gd name="connsiteX2" fmla="*/ 2296633 w 2296633"/>
              <a:gd name="connsiteY2" fmla="*/ 882502 h 1828800"/>
              <a:gd name="connsiteX3" fmla="*/ 1754372 w 2296633"/>
              <a:gd name="connsiteY3" fmla="*/ 1828800 h 1828800"/>
              <a:gd name="connsiteX4" fmla="*/ 0 w 2296633"/>
              <a:gd name="connsiteY4" fmla="*/ 1807535 h 1828800"/>
              <a:gd name="connsiteX5" fmla="*/ 10633 w 2296633"/>
              <a:gd name="connsiteY5" fmla="*/ 0 h 1828800"/>
              <a:gd name="connsiteX0" fmla="*/ 10633 w 2296633"/>
              <a:gd name="connsiteY0" fmla="*/ 0 h 1828800"/>
              <a:gd name="connsiteX1" fmla="*/ 1722475 w 2296633"/>
              <a:gd name="connsiteY1" fmla="*/ 0 h 1828800"/>
              <a:gd name="connsiteX2" fmla="*/ 2296633 w 2296633"/>
              <a:gd name="connsiteY2" fmla="*/ 882502 h 1828800"/>
              <a:gd name="connsiteX3" fmla="*/ 1754372 w 2296633"/>
              <a:gd name="connsiteY3" fmla="*/ 1828800 h 1828800"/>
              <a:gd name="connsiteX4" fmla="*/ 0 w 2296633"/>
              <a:gd name="connsiteY4" fmla="*/ 1807535 h 1828800"/>
              <a:gd name="connsiteX5" fmla="*/ 10633 w 2296633"/>
              <a:gd name="connsiteY5" fmla="*/ 0 h 1828800"/>
              <a:gd name="connsiteX0" fmla="*/ 10633 w 2296633"/>
              <a:gd name="connsiteY0" fmla="*/ 0 h 1828800"/>
              <a:gd name="connsiteX1" fmla="*/ 1722475 w 2296633"/>
              <a:gd name="connsiteY1" fmla="*/ 0 h 1828800"/>
              <a:gd name="connsiteX2" fmla="*/ 2296633 w 2296633"/>
              <a:gd name="connsiteY2" fmla="*/ 882502 h 1828800"/>
              <a:gd name="connsiteX3" fmla="*/ 1754372 w 2296633"/>
              <a:gd name="connsiteY3" fmla="*/ 1828800 h 1828800"/>
              <a:gd name="connsiteX4" fmla="*/ 0 w 2296633"/>
              <a:gd name="connsiteY4" fmla="*/ 1807535 h 1828800"/>
              <a:gd name="connsiteX5" fmla="*/ 10633 w 2296633"/>
              <a:gd name="connsiteY5" fmla="*/ 0 h 1828800"/>
              <a:gd name="connsiteX0" fmla="*/ 10633 w 2296633"/>
              <a:gd name="connsiteY0" fmla="*/ 0 h 1828800"/>
              <a:gd name="connsiteX1" fmla="*/ 1722475 w 2296633"/>
              <a:gd name="connsiteY1" fmla="*/ 0 h 1828800"/>
              <a:gd name="connsiteX2" fmla="*/ 2296633 w 2296633"/>
              <a:gd name="connsiteY2" fmla="*/ 882502 h 1828800"/>
              <a:gd name="connsiteX3" fmla="*/ 1754372 w 2296633"/>
              <a:gd name="connsiteY3" fmla="*/ 1828800 h 1828800"/>
              <a:gd name="connsiteX4" fmla="*/ 0 w 2296633"/>
              <a:gd name="connsiteY4" fmla="*/ 1807535 h 1828800"/>
              <a:gd name="connsiteX5" fmla="*/ 10633 w 2296633"/>
              <a:gd name="connsiteY5" fmla="*/ 0 h 1828800"/>
              <a:gd name="connsiteX0" fmla="*/ 10633 w 2296633"/>
              <a:gd name="connsiteY0" fmla="*/ 0 h 1828800"/>
              <a:gd name="connsiteX1" fmla="*/ 1722475 w 2296633"/>
              <a:gd name="connsiteY1" fmla="*/ 0 h 1828800"/>
              <a:gd name="connsiteX2" fmla="*/ 2296633 w 2296633"/>
              <a:gd name="connsiteY2" fmla="*/ 882502 h 1828800"/>
              <a:gd name="connsiteX3" fmla="*/ 1754372 w 2296633"/>
              <a:gd name="connsiteY3" fmla="*/ 1828800 h 1828800"/>
              <a:gd name="connsiteX4" fmla="*/ 0 w 2296633"/>
              <a:gd name="connsiteY4" fmla="*/ 1807535 h 1828800"/>
              <a:gd name="connsiteX5" fmla="*/ 10633 w 2296633"/>
              <a:gd name="connsiteY5" fmla="*/ 0 h 1828800"/>
              <a:gd name="connsiteX0" fmla="*/ 10633 w 2296633"/>
              <a:gd name="connsiteY0" fmla="*/ 0 h 1828800"/>
              <a:gd name="connsiteX1" fmla="*/ 1722475 w 2296633"/>
              <a:gd name="connsiteY1" fmla="*/ 0 h 1828800"/>
              <a:gd name="connsiteX2" fmla="*/ 2296633 w 2296633"/>
              <a:gd name="connsiteY2" fmla="*/ 882502 h 1828800"/>
              <a:gd name="connsiteX3" fmla="*/ 1754372 w 2296633"/>
              <a:gd name="connsiteY3" fmla="*/ 1828800 h 1828800"/>
              <a:gd name="connsiteX4" fmla="*/ 0 w 2296633"/>
              <a:gd name="connsiteY4" fmla="*/ 1807535 h 1828800"/>
              <a:gd name="connsiteX5" fmla="*/ 10633 w 2296633"/>
              <a:gd name="connsiteY5" fmla="*/ 0 h 1828800"/>
              <a:gd name="connsiteX0" fmla="*/ 10633 w 2296633"/>
              <a:gd name="connsiteY0" fmla="*/ 0 h 1828800"/>
              <a:gd name="connsiteX1" fmla="*/ 1722475 w 2296633"/>
              <a:gd name="connsiteY1" fmla="*/ 0 h 1828800"/>
              <a:gd name="connsiteX2" fmla="*/ 2296633 w 2296633"/>
              <a:gd name="connsiteY2" fmla="*/ 882502 h 1828800"/>
              <a:gd name="connsiteX3" fmla="*/ 1754372 w 2296633"/>
              <a:gd name="connsiteY3" fmla="*/ 1828800 h 1828800"/>
              <a:gd name="connsiteX4" fmla="*/ 0 w 2296633"/>
              <a:gd name="connsiteY4" fmla="*/ 1807535 h 1828800"/>
              <a:gd name="connsiteX5" fmla="*/ 10633 w 2296633"/>
              <a:gd name="connsiteY5" fmla="*/ 0 h 1828800"/>
              <a:gd name="connsiteX0" fmla="*/ 10633 w 2296633"/>
              <a:gd name="connsiteY0" fmla="*/ 0 h 1828800"/>
              <a:gd name="connsiteX1" fmla="*/ 1722475 w 2296633"/>
              <a:gd name="connsiteY1" fmla="*/ 0 h 1828800"/>
              <a:gd name="connsiteX2" fmla="*/ 2296633 w 2296633"/>
              <a:gd name="connsiteY2" fmla="*/ 882502 h 1828800"/>
              <a:gd name="connsiteX3" fmla="*/ 1754372 w 2296633"/>
              <a:gd name="connsiteY3" fmla="*/ 1828800 h 1828800"/>
              <a:gd name="connsiteX4" fmla="*/ 0 w 2296633"/>
              <a:gd name="connsiteY4" fmla="*/ 1807535 h 1828800"/>
              <a:gd name="connsiteX5" fmla="*/ 10633 w 2296633"/>
              <a:gd name="connsiteY5" fmla="*/ 0 h 1828800"/>
              <a:gd name="connsiteX0" fmla="*/ 10633 w 2302983"/>
              <a:gd name="connsiteY0" fmla="*/ 0 h 1828800"/>
              <a:gd name="connsiteX1" fmla="*/ 1722475 w 2302983"/>
              <a:gd name="connsiteY1" fmla="*/ 0 h 1828800"/>
              <a:gd name="connsiteX2" fmla="*/ 2302983 w 2302983"/>
              <a:gd name="connsiteY2" fmla="*/ 895202 h 1828800"/>
              <a:gd name="connsiteX3" fmla="*/ 1754372 w 2302983"/>
              <a:gd name="connsiteY3" fmla="*/ 1828800 h 1828800"/>
              <a:gd name="connsiteX4" fmla="*/ 0 w 2302983"/>
              <a:gd name="connsiteY4" fmla="*/ 1807535 h 1828800"/>
              <a:gd name="connsiteX5" fmla="*/ 10633 w 2302983"/>
              <a:gd name="connsiteY5" fmla="*/ 0 h 1828800"/>
              <a:gd name="connsiteX0" fmla="*/ 10633 w 2302983"/>
              <a:gd name="connsiteY0" fmla="*/ 0 h 1828800"/>
              <a:gd name="connsiteX1" fmla="*/ 1722475 w 2302983"/>
              <a:gd name="connsiteY1" fmla="*/ 0 h 1828800"/>
              <a:gd name="connsiteX2" fmla="*/ 2302983 w 2302983"/>
              <a:gd name="connsiteY2" fmla="*/ 895202 h 1828800"/>
              <a:gd name="connsiteX3" fmla="*/ 1754372 w 2302983"/>
              <a:gd name="connsiteY3" fmla="*/ 1828800 h 1828800"/>
              <a:gd name="connsiteX4" fmla="*/ 0 w 2302983"/>
              <a:gd name="connsiteY4" fmla="*/ 1807535 h 1828800"/>
              <a:gd name="connsiteX5" fmla="*/ 10633 w 2302983"/>
              <a:gd name="connsiteY5" fmla="*/ 0 h 1828800"/>
              <a:gd name="connsiteX0" fmla="*/ 10633 w 2302983"/>
              <a:gd name="connsiteY0" fmla="*/ 0 h 1828800"/>
              <a:gd name="connsiteX1" fmla="*/ 1722475 w 2302983"/>
              <a:gd name="connsiteY1" fmla="*/ 0 h 1828800"/>
              <a:gd name="connsiteX2" fmla="*/ 2302983 w 2302983"/>
              <a:gd name="connsiteY2" fmla="*/ 895202 h 1828800"/>
              <a:gd name="connsiteX3" fmla="*/ 1754372 w 2302983"/>
              <a:gd name="connsiteY3" fmla="*/ 1828800 h 1828800"/>
              <a:gd name="connsiteX4" fmla="*/ 0 w 2302983"/>
              <a:gd name="connsiteY4" fmla="*/ 1807535 h 1828800"/>
              <a:gd name="connsiteX5" fmla="*/ 10633 w 2302983"/>
              <a:gd name="connsiteY5" fmla="*/ 0 h 1828800"/>
              <a:gd name="connsiteX0" fmla="*/ 10633 w 2302983"/>
              <a:gd name="connsiteY0" fmla="*/ 0 h 1828800"/>
              <a:gd name="connsiteX1" fmla="*/ 1722475 w 2302983"/>
              <a:gd name="connsiteY1" fmla="*/ 0 h 1828800"/>
              <a:gd name="connsiteX2" fmla="*/ 2302983 w 2302983"/>
              <a:gd name="connsiteY2" fmla="*/ 895202 h 1828800"/>
              <a:gd name="connsiteX3" fmla="*/ 1754372 w 2302983"/>
              <a:gd name="connsiteY3" fmla="*/ 1828800 h 1828800"/>
              <a:gd name="connsiteX4" fmla="*/ 0 w 2302983"/>
              <a:gd name="connsiteY4" fmla="*/ 1807535 h 1828800"/>
              <a:gd name="connsiteX5" fmla="*/ 10633 w 2302983"/>
              <a:gd name="connsiteY5" fmla="*/ 0 h 1828800"/>
              <a:gd name="connsiteX0" fmla="*/ 10633 w 2302983"/>
              <a:gd name="connsiteY0" fmla="*/ 0 h 1828800"/>
              <a:gd name="connsiteX1" fmla="*/ 1722475 w 2302983"/>
              <a:gd name="connsiteY1" fmla="*/ 0 h 1828800"/>
              <a:gd name="connsiteX2" fmla="*/ 2302983 w 2302983"/>
              <a:gd name="connsiteY2" fmla="*/ 895202 h 1828800"/>
              <a:gd name="connsiteX3" fmla="*/ 1754372 w 2302983"/>
              <a:gd name="connsiteY3" fmla="*/ 1828800 h 1828800"/>
              <a:gd name="connsiteX4" fmla="*/ 0 w 2302983"/>
              <a:gd name="connsiteY4" fmla="*/ 1807535 h 1828800"/>
              <a:gd name="connsiteX5" fmla="*/ 10633 w 2302983"/>
              <a:gd name="connsiteY5" fmla="*/ 0 h 1828800"/>
              <a:gd name="connsiteX0" fmla="*/ 10633 w 2302983"/>
              <a:gd name="connsiteY0" fmla="*/ 0 h 1828800"/>
              <a:gd name="connsiteX1" fmla="*/ 1722475 w 2302983"/>
              <a:gd name="connsiteY1" fmla="*/ 0 h 1828800"/>
              <a:gd name="connsiteX2" fmla="*/ 2302983 w 2302983"/>
              <a:gd name="connsiteY2" fmla="*/ 895202 h 1828800"/>
              <a:gd name="connsiteX3" fmla="*/ 1754372 w 2302983"/>
              <a:gd name="connsiteY3" fmla="*/ 1828800 h 1828800"/>
              <a:gd name="connsiteX4" fmla="*/ 0 w 2302983"/>
              <a:gd name="connsiteY4" fmla="*/ 1807535 h 1828800"/>
              <a:gd name="connsiteX5" fmla="*/ 10633 w 2302983"/>
              <a:gd name="connsiteY5" fmla="*/ 0 h 1828800"/>
              <a:gd name="connsiteX0" fmla="*/ 10633 w 2302983"/>
              <a:gd name="connsiteY0" fmla="*/ 0 h 1828800"/>
              <a:gd name="connsiteX1" fmla="*/ 1722475 w 2302983"/>
              <a:gd name="connsiteY1" fmla="*/ 0 h 1828800"/>
              <a:gd name="connsiteX2" fmla="*/ 2302983 w 2302983"/>
              <a:gd name="connsiteY2" fmla="*/ 895202 h 1828800"/>
              <a:gd name="connsiteX3" fmla="*/ 1754372 w 2302983"/>
              <a:gd name="connsiteY3" fmla="*/ 1828800 h 1828800"/>
              <a:gd name="connsiteX4" fmla="*/ 0 w 2302983"/>
              <a:gd name="connsiteY4" fmla="*/ 1807535 h 1828800"/>
              <a:gd name="connsiteX5" fmla="*/ 10633 w 2302983"/>
              <a:gd name="connsiteY5" fmla="*/ 0 h 1828800"/>
              <a:gd name="connsiteX0" fmla="*/ 10633 w 2302983"/>
              <a:gd name="connsiteY0" fmla="*/ 0 h 1828800"/>
              <a:gd name="connsiteX1" fmla="*/ 1722475 w 2302983"/>
              <a:gd name="connsiteY1" fmla="*/ 0 h 1828800"/>
              <a:gd name="connsiteX2" fmla="*/ 2302983 w 2302983"/>
              <a:gd name="connsiteY2" fmla="*/ 895202 h 1828800"/>
              <a:gd name="connsiteX3" fmla="*/ 1754372 w 2302983"/>
              <a:gd name="connsiteY3" fmla="*/ 1828800 h 1828800"/>
              <a:gd name="connsiteX4" fmla="*/ 0 w 2302983"/>
              <a:gd name="connsiteY4" fmla="*/ 1807535 h 1828800"/>
              <a:gd name="connsiteX5" fmla="*/ 10633 w 2302983"/>
              <a:gd name="connsiteY5" fmla="*/ 0 h 1828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302983" h="1828800">
                <a:moveTo>
                  <a:pt x="10633" y="0"/>
                </a:moveTo>
                <a:lnTo>
                  <a:pt x="1722475" y="0"/>
                </a:lnTo>
                <a:cubicBezTo>
                  <a:pt x="2015461" y="211617"/>
                  <a:pt x="2302097" y="747085"/>
                  <a:pt x="2302983" y="895202"/>
                </a:cubicBezTo>
                <a:cubicBezTo>
                  <a:pt x="2300029" y="1083635"/>
                  <a:pt x="1985926" y="1532417"/>
                  <a:pt x="1754372" y="1828800"/>
                </a:cubicBezTo>
                <a:lnTo>
                  <a:pt x="0" y="1807535"/>
                </a:lnTo>
                <a:cubicBezTo>
                  <a:pt x="3544" y="1205023"/>
                  <a:pt x="7089" y="602512"/>
                  <a:pt x="10633" y="0"/>
                </a:cubicBezTo>
                <a:close/>
              </a:path>
            </a:pathLst>
          </a:custGeom>
          <a:gradFill>
            <a:gsLst>
              <a:gs pos="0">
                <a:srgbClr val="7E005D"/>
              </a:gs>
              <a:gs pos="99000">
                <a:srgbClr val="FF3BCC"/>
              </a:gs>
            </a:gsLst>
            <a:lin ang="5400000" scaled="0"/>
          </a:gradFill>
          <a:ln w="57150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rtlCol="0" anchor="t" anchorCtr="0"/>
          <a:lstStyle/>
          <a:p>
            <a:r>
              <a:rPr lang="en-US" sz="2000" b="1" dirty="0"/>
              <a:t>Step 4</a:t>
            </a:r>
          </a:p>
          <a:p>
            <a:r>
              <a:rPr lang="en-US" sz="1600" b="1" dirty="0">
                <a:solidFill>
                  <a:schemeClr val="bg1"/>
                </a:solidFill>
              </a:rPr>
              <a:t>Plan</a:t>
            </a:r>
            <a:br>
              <a:rPr lang="en-US" sz="1600" b="1" dirty="0">
                <a:solidFill>
                  <a:schemeClr val="bg1"/>
                </a:solidFill>
              </a:rPr>
            </a:br>
            <a:r>
              <a:rPr lang="en-US" sz="1600" b="1" dirty="0">
                <a:solidFill>
                  <a:schemeClr val="bg1"/>
                </a:solidFill>
              </a:rPr>
              <a:t>Preparation,</a:t>
            </a:r>
            <a:br>
              <a:rPr lang="en-US" sz="1600" b="1" dirty="0">
                <a:solidFill>
                  <a:schemeClr val="bg1"/>
                </a:solidFill>
              </a:rPr>
            </a:br>
            <a:r>
              <a:rPr lang="en-US" sz="1600" b="1" dirty="0">
                <a:solidFill>
                  <a:schemeClr val="bg1"/>
                </a:solidFill>
              </a:rPr>
              <a:t>Review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1981200" y="1104900"/>
            <a:ext cx="6096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Administrative Draft Review</a:t>
            </a:r>
            <a:endParaRPr lang="en-US" sz="2000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1981200" y="1643509"/>
            <a:ext cx="655320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Golden Rain Foundation Senior Staff</a:t>
            </a:r>
          </a:p>
          <a:p>
            <a:r>
              <a:rPr lang="en-US" sz="2400" dirty="0"/>
              <a:t>City of Walnut Creek</a:t>
            </a:r>
          </a:p>
          <a:p>
            <a:r>
              <a:rPr lang="en-US" sz="2400" dirty="0"/>
              <a:t>City of Lafayette</a:t>
            </a:r>
          </a:p>
          <a:p>
            <a:r>
              <a:rPr lang="en-US" sz="2400" dirty="0"/>
              <a:t>Contra Costa County Fire Protection District</a:t>
            </a:r>
          </a:p>
          <a:p>
            <a:r>
              <a:rPr lang="en-US" sz="2400" dirty="0"/>
              <a:t>County Office of Emergency Services</a:t>
            </a:r>
          </a:p>
          <a:p>
            <a:r>
              <a:rPr lang="en-US" sz="2400" dirty="0"/>
              <a:t>County ARC – Disabled and Functional Needs</a:t>
            </a:r>
          </a:p>
          <a:p>
            <a:r>
              <a:rPr lang="en-US" sz="2400" dirty="0"/>
              <a:t>Rossmoor CERT</a:t>
            </a:r>
          </a:p>
          <a:p>
            <a:r>
              <a:rPr lang="en-US" sz="2400" dirty="0"/>
              <a:t>Rossmoor Emergency Preparedness Organization</a:t>
            </a:r>
          </a:p>
          <a:p>
            <a:r>
              <a:rPr lang="en-US" sz="2400" dirty="0"/>
              <a:t>Rossmoor Community</a:t>
            </a:r>
          </a:p>
          <a:p>
            <a:r>
              <a:rPr lang="en-US" sz="2400" dirty="0"/>
              <a:t>Seven presentations, plan on </a:t>
            </a:r>
            <a:r>
              <a:rPr lang="en-US" sz="2400" dirty="0" err="1"/>
              <a:t>webiste</a:t>
            </a:r>
            <a:endParaRPr lang="en-US" sz="2400" dirty="0"/>
          </a:p>
        </p:txBody>
      </p:sp>
    </p:spTree>
  </p:cSld>
  <p:clrMapOvr>
    <a:masterClrMapping/>
  </p:clrMapOvr>
  <p:transition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1"/>
          <p:cNvGrpSpPr/>
          <p:nvPr/>
        </p:nvGrpSpPr>
        <p:grpSpPr>
          <a:xfrm>
            <a:off x="152400" y="148167"/>
            <a:ext cx="3565716" cy="508000"/>
            <a:chOff x="5300380" y="113178"/>
            <a:chExt cx="3565716" cy="457200"/>
          </a:xfrm>
        </p:grpSpPr>
        <p:sp>
          <p:nvSpPr>
            <p:cNvPr id="26" name="TextBox 25"/>
            <p:cNvSpPr txBox="1"/>
            <p:nvPr/>
          </p:nvSpPr>
          <p:spPr>
            <a:xfrm>
              <a:off x="6705600" y="133350"/>
              <a:ext cx="2160496" cy="37394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050" dirty="0"/>
                <a:t>Golden Rain Foundation</a:t>
              </a:r>
            </a:p>
            <a:p>
              <a:r>
                <a:rPr lang="en-US" sz="1050" dirty="0"/>
                <a:t>Emergency Operations Plan Update</a:t>
              </a:r>
            </a:p>
          </p:txBody>
        </p:sp>
        <p:pic>
          <p:nvPicPr>
            <p:cNvPr id="27" name="Picture 4" descr="Related image"/>
            <p:cNvPicPr preferRelativeResize="0"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5300380" y="113178"/>
              <a:ext cx="457200" cy="457200"/>
            </a:xfrm>
            <a:prstGeom prst="rect">
              <a:avLst/>
            </a:prstGeom>
            <a:noFill/>
          </p:spPr>
        </p:pic>
        <p:grpSp>
          <p:nvGrpSpPr>
            <p:cNvPr id="3" name="Group 16"/>
            <p:cNvGrpSpPr/>
            <p:nvPr/>
          </p:nvGrpSpPr>
          <p:grpSpPr>
            <a:xfrm>
              <a:off x="5638800" y="209549"/>
              <a:ext cx="1219200" cy="322966"/>
              <a:chOff x="914400" y="1200150"/>
              <a:chExt cx="2057400" cy="381355"/>
            </a:xfrm>
          </p:grpSpPr>
          <p:sp>
            <p:nvSpPr>
              <p:cNvPr id="29" name="TextBox 28"/>
              <p:cNvSpPr txBox="1"/>
              <p:nvPr/>
            </p:nvSpPr>
            <p:spPr>
              <a:xfrm>
                <a:off x="1100282" y="1200150"/>
                <a:ext cx="1676400" cy="27801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100" dirty="0">
                    <a:latin typeface="Myanmar Text" pitchFamily="34" charset="0"/>
                    <a:ea typeface="Microsoft YaHei Light" pitchFamily="34" charset="-122"/>
                    <a:cs typeface="Myanmar Text" pitchFamily="34" charset="0"/>
                  </a:rPr>
                  <a:t>ROSSMOOR</a:t>
                </a:r>
              </a:p>
            </p:txBody>
          </p:sp>
          <p:sp>
            <p:nvSpPr>
              <p:cNvPr id="30" name="TextBox 29"/>
              <p:cNvSpPr txBox="1"/>
              <p:nvPr/>
            </p:nvSpPr>
            <p:spPr>
              <a:xfrm>
                <a:off x="914400" y="1352550"/>
                <a:ext cx="2057400" cy="22895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800" dirty="0">
                    <a:latin typeface="Myanmar Text" pitchFamily="34" charset="0"/>
                    <a:ea typeface="Microsoft YaHei Light" pitchFamily="34" charset="-122"/>
                    <a:cs typeface="Myanmar Text" pitchFamily="34" charset="0"/>
                  </a:rPr>
                  <a:t>WALNUT CREEK</a:t>
                </a:r>
              </a:p>
            </p:txBody>
          </p:sp>
        </p:grpSp>
      </p:grpSp>
      <p:sp>
        <p:nvSpPr>
          <p:cNvPr id="16390" name="AutoShape 6" descr="Image result for wifir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3048000" y="723900"/>
            <a:ext cx="227286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b="1" dirty="0"/>
              <a:t>Evacuation</a:t>
            </a:r>
          </a:p>
        </p:txBody>
      </p:sp>
      <p:sp>
        <p:nvSpPr>
          <p:cNvPr id="14" name="Rectangle 13"/>
          <p:cNvSpPr/>
          <p:nvPr/>
        </p:nvSpPr>
        <p:spPr>
          <a:xfrm>
            <a:off x="490819" y="1479655"/>
            <a:ext cx="7586381" cy="28007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>
                <a:solidFill>
                  <a:srgbClr val="0070C0"/>
                </a:solidFill>
              </a:rPr>
              <a:t>APPENDIX E:	EVACUATION</a:t>
            </a:r>
          </a:p>
          <a:p>
            <a:endParaRPr lang="en-US" sz="1600" dirty="0"/>
          </a:p>
          <a:p>
            <a:r>
              <a:rPr lang="en-US" sz="2000" b="1" i="1" u="sng" dirty="0"/>
              <a:t>The Golden Rain Foundation has no authority to order an evacuation</a:t>
            </a:r>
            <a:r>
              <a:rPr lang="en-US" sz="2000" dirty="0"/>
              <a:t>. </a:t>
            </a:r>
          </a:p>
          <a:p>
            <a:r>
              <a:rPr lang="en-US" sz="2000" dirty="0"/>
              <a:t>Only government public safety officials can issue and enforce evacuation orders. </a:t>
            </a:r>
          </a:p>
          <a:p>
            <a:endParaRPr lang="en-US" sz="2000" dirty="0"/>
          </a:p>
          <a:p>
            <a:r>
              <a:rPr lang="en-US" sz="2000" dirty="0"/>
              <a:t>The Golden Rain Foundation is working closely with the City of Walnut Creek to ensure the GRF EOP supports evacuation plans developed by the City of Walnut Creek. </a:t>
            </a:r>
          </a:p>
        </p:txBody>
      </p:sp>
    </p:spTree>
    <p:extLst>
      <p:ext uri="{BB962C8B-B14F-4D97-AF65-F5344CB8AC3E}">
        <p14:creationId xmlns:p14="http://schemas.microsoft.com/office/powerpoint/2010/main" xmlns="" val="1134651925"/>
      </p:ext>
    </p:extLst>
  </p:cSld>
  <p:clrMapOvr>
    <a:masterClrMapping/>
  </p:clrMapOvr>
  <p:transition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1"/>
          <p:cNvGrpSpPr/>
          <p:nvPr/>
        </p:nvGrpSpPr>
        <p:grpSpPr>
          <a:xfrm>
            <a:off x="240632" y="189114"/>
            <a:ext cx="3565716" cy="508000"/>
            <a:chOff x="5300380" y="113178"/>
            <a:chExt cx="3565716" cy="457200"/>
          </a:xfrm>
        </p:grpSpPr>
        <p:sp>
          <p:nvSpPr>
            <p:cNvPr id="26" name="TextBox 25"/>
            <p:cNvSpPr txBox="1"/>
            <p:nvPr/>
          </p:nvSpPr>
          <p:spPr>
            <a:xfrm>
              <a:off x="6705600" y="133350"/>
              <a:ext cx="2160496" cy="37394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050" dirty="0"/>
                <a:t>Golden Rain Foundation</a:t>
              </a:r>
            </a:p>
            <a:p>
              <a:r>
                <a:rPr lang="en-US" sz="1050" dirty="0"/>
                <a:t>Emergency Operations Plan</a:t>
              </a:r>
            </a:p>
          </p:txBody>
        </p:sp>
        <p:pic>
          <p:nvPicPr>
            <p:cNvPr id="27" name="Picture 4" descr="Related image"/>
            <p:cNvPicPr preferRelativeResize="0"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5300380" y="113178"/>
              <a:ext cx="457200" cy="457200"/>
            </a:xfrm>
            <a:prstGeom prst="rect">
              <a:avLst/>
            </a:prstGeom>
            <a:noFill/>
          </p:spPr>
        </p:pic>
        <p:grpSp>
          <p:nvGrpSpPr>
            <p:cNvPr id="3" name="Group 16"/>
            <p:cNvGrpSpPr/>
            <p:nvPr/>
          </p:nvGrpSpPr>
          <p:grpSpPr>
            <a:xfrm>
              <a:off x="5638800" y="209549"/>
              <a:ext cx="1219200" cy="322966"/>
              <a:chOff x="914400" y="1200150"/>
              <a:chExt cx="2057400" cy="381355"/>
            </a:xfrm>
          </p:grpSpPr>
          <p:sp>
            <p:nvSpPr>
              <p:cNvPr id="29" name="TextBox 28"/>
              <p:cNvSpPr txBox="1"/>
              <p:nvPr/>
            </p:nvSpPr>
            <p:spPr>
              <a:xfrm>
                <a:off x="1100282" y="1200150"/>
                <a:ext cx="1676400" cy="27801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100" dirty="0">
                    <a:latin typeface="Myanmar Text" pitchFamily="34" charset="0"/>
                    <a:ea typeface="Microsoft YaHei Light" pitchFamily="34" charset="-122"/>
                    <a:cs typeface="Myanmar Text" pitchFamily="34" charset="0"/>
                  </a:rPr>
                  <a:t>ROSSMOOR</a:t>
                </a:r>
              </a:p>
            </p:txBody>
          </p:sp>
          <p:sp>
            <p:nvSpPr>
              <p:cNvPr id="30" name="TextBox 29"/>
              <p:cNvSpPr txBox="1"/>
              <p:nvPr/>
            </p:nvSpPr>
            <p:spPr>
              <a:xfrm>
                <a:off x="914400" y="1352550"/>
                <a:ext cx="2057400" cy="22895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800" dirty="0">
                    <a:latin typeface="Myanmar Text" pitchFamily="34" charset="0"/>
                    <a:ea typeface="Microsoft YaHei Light" pitchFamily="34" charset="-122"/>
                    <a:cs typeface="Myanmar Text" pitchFamily="34" charset="0"/>
                  </a:rPr>
                  <a:t>WALNUT CREEK</a:t>
                </a:r>
              </a:p>
            </p:txBody>
          </p:sp>
        </p:grpSp>
      </p:grpSp>
      <p:sp>
        <p:nvSpPr>
          <p:cNvPr id="11" name="TextBox 10"/>
          <p:cNvSpPr txBox="1"/>
          <p:nvPr/>
        </p:nvSpPr>
        <p:spPr>
          <a:xfrm>
            <a:off x="2133600" y="797180"/>
            <a:ext cx="4724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588" indent="-1588"/>
            <a:r>
              <a:rPr lang="en-US" sz="2400" b="1" dirty="0"/>
              <a:t>Emergency Management Zones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863703" y="1525519"/>
            <a:ext cx="601578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30188" indent="-230188">
              <a:buFont typeface="Wingdings" pitchFamily="2" charset="2"/>
              <a:buChar char="Ø"/>
            </a:pPr>
            <a:r>
              <a:rPr lang="en-US" sz="2000" dirty="0">
                <a:ea typeface="Microsoft YaHei Light" pitchFamily="34" charset="-122"/>
              </a:rPr>
              <a:t>Eight Geographically Predefined Zones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900723" y="1943375"/>
            <a:ext cx="5254396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30188" indent="-230188">
              <a:buFont typeface="Wingdings" pitchFamily="2" charset="2"/>
              <a:buChar char="Ø"/>
            </a:pPr>
            <a:r>
              <a:rPr lang="en-US" sz="2000" dirty="0">
                <a:ea typeface="Microsoft YaHei Light" pitchFamily="34" charset="-122"/>
              </a:rPr>
              <a:t>Allows for GRF to Manage Isolated Incidents</a:t>
            </a:r>
          </a:p>
          <a:p>
            <a:endParaRPr lang="en-US" sz="2000" dirty="0">
              <a:ea typeface="Microsoft YaHei Light" pitchFamily="34" charset="-122"/>
            </a:endParaRPr>
          </a:p>
          <a:p>
            <a:pPr marL="230188" indent="-230188">
              <a:buFont typeface="Wingdings" pitchFamily="2" charset="2"/>
              <a:buChar char="Ø"/>
            </a:pPr>
            <a:r>
              <a:rPr lang="en-US" sz="2000" dirty="0">
                <a:ea typeface="Microsoft YaHei Light" pitchFamily="34" charset="-122"/>
              </a:rPr>
              <a:t>Can be used by the City of Walnut Creek </a:t>
            </a:r>
          </a:p>
          <a:p>
            <a:pPr marL="800100" lvl="1" indent="-342900">
              <a:buFont typeface="Wingdings" panose="05000000000000000000" pitchFamily="2" charset="2"/>
              <a:buChar char="q"/>
            </a:pPr>
            <a:r>
              <a:rPr lang="en-US" sz="2000" dirty="0">
                <a:ea typeface="Microsoft YaHei Light" pitchFamily="34" charset="-122"/>
              </a:rPr>
              <a:t>Manage evacuations</a:t>
            </a:r>
          </a:p>
          <a:p>
            <a:endParaRPr lang="en-US" sz="2000" dirty="0">
              <a:ea typeface="Microsoft YaHei Light" pitchFamily="34" charset="-122"/>
            </a:endParaRPr>
          </a:p>
        </p:txBody>
      </p:sp>
    </p:spTree>
  </p:cSld>
  <p:clrMapOvr>
    <a:masterClrMapping/>
  </p:clrMapOvr>
  <p:transition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151B4299-D339-43C5-AA79-A4F699C29599}"/>
              </a:ext>
            </a:extLst>
          </p:cNvPr>
          <p:cNvPicPr/>
          <p:nvPr/>
        </p:nvPicPr>
        <p:blipFill>
          <a:blip r:embed="rId2" cstate="print"/>
          <a:srcRect t="2974" b="3717"/>
          <a:stretch>
            <a:fillRect/>
          </a:stretch>
        </p:blipFill>
        <p:spPr bwMode="auto">
          <a:xfrm>
            <a:off x="152400" y="266700"/>
            <a:ext cx="8458200" cy="5181600"/>
          </a:xfrm>
          <a:prstGeom prst="rect">
            <a:avLst/>
          </a:prstGeom>
          <a:noFill/>
        </p:spPr>
      </p:pic>
      <p:grpSp>
        <p:nvGrpSpPr>
          <p:cNvPr id="3" name="Group 21">
            <a:extLst>
              <a:ext uri="{FF2B5EF4-FFF2-40B4-BE49-F238E27FC236}">
                <a16:creationId xmlns:a16="http://schemas.microsoft.com/office/drawing/2014/main" xmlns="" id="{077CF9C8-4AD4-4F0C-B39A-889157C42787}"/>
              </a:ext>
            </a:extLst>
          </p:cNvPr>
          <p:cNvGrpSpPr/>
          <p:nvPr/>
        </p:nvGrpSpPr>
        <p:grpSpPr>
          <a:xfrm>
            <a:off x="5257800" y="190500"/>
            <a:ext cx="3565716" cy="508000"/>
            <a:chOff x="5300380" y="113178"/>
            <a:chExt cx="3565716" cy="457200"/>
          </a:xfrm>
        </p:grpSpPr>
        <p:sp>
          <p:nvSpPr>
            <p:cNvPr id="4" name="TextBox 3">
              <a:extLst>
                <a:ext uri="{FF2B5EF4-FFF2-40B4-BE49-F238E27FC236}">
                  <a16:creationId xmlns:a16="http://schemas.microsoft.com/office/drawing/2014/main" xmlns="" id="{A4C273F4-682B-4589-8265-536C5AA4EDAF}"/>
                </a:ext>
              </a:extLst>
            </p:cNvPr>
            <p:cNvSpPr txBox="1"/>
            <p:nvPr/>
          </p:nvSpPr>
          <p:spPr>
            <a:xfrm>
              <a:off x="6705600" y="133350"/>
              <a:ext cx="2160496" cy="37394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050" dirty="0"/>
                <a:t>Golden Rain Foundation</a:t>
              </a:r>
            </a:p>
            <a:p>
              <a:r>
                <a:rPr lang="en-US" sz="1050" dirty="0"/>
                <a:t>Emergency Operations Plan</a:t>
              </a:r>
            </a:p>
          </p:txBody>
        </p:sp>
        <p:pic>
          <p:nvPicPr>
            <p:cNvPr id="5" name="Picture 4" descr="Related image">
              <a:extLst>
                <a:ext uri="{FF2B5EF4-FFF2-40B4-BE49-F238E27FC236}">
                  <a16:creationId xmlns:a16="http://schemas.microsoft.com/office/drawing/2014/main" xmlns="" id="{17FC9C79-0C23-460E-88FF-3287FC640CDD}"/>
                </a:ext>
              </a:extLst>
            </p:cNvPr>
            <p:cNvPicPr preferRelativeResize="0"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5300380" y="113178"/>
              <a:ext cx="457200" cy="457200"/>
            </a:xfrm>
            <a:prstGeom prst="rect">
              <a:avLst/>
            </a:prstGeom>
            <a:noFill/>
          </p:spPr>
        </p:pic>
        <p:grpSp>
          <p:nvGrpSpPr>
            <p:cNvPr id="6" name="Group 16">
              <a:extLst>
                <a:ext uri="{FF2B5EF4-FFF2-40B4-BE49-F238E27FC236}">
                  <a16:creationId xmlns:a16="http://schemas.microsoft.com/office/drawing/2014/main" xmlns="" id="{6863E1AE-F047-4B04-A087-F17479E45CA5}"/>
                </a:ext>
              </a:extLst>
            </p:cNvPr>
            <p:cNvGrpSpPr/>
            <p:nvPr/>
          </p:nvGrpSpPr>
          <p:grpSpPr>
            <a:xfrm>
              <a:off x="5638800" y="209549"/>
              <a:ext cx="1219200" cy="322966"/>
              <a:chOff x="914400" y="1200150"/>
              <a:chExt cx="2057400" cy="381355"/>
            </a:xfrm>
          </p:grpSpPr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xmlns="" id="{52D33BD2-427D-4EC0-B48D-A4987ABB124C}"/>
                  </a:ext>
                </a:extLst>
              </p:cNvPr>
              <p:cNvSpPr txBox="1"/>
              <p:nvPr/>
            </p:nvSpPr>
            <p:spPr>
              <a:xfrm>
                <a:off x="1100282" y="1200150"/>
                <a:ext cx="1676400" cy="27801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100" dirty="0">
                    <a:latin typeface="Myanmar Text" pitchFamily="34" charset="0"/>
                    <a:ea typeface="Microsoft YaHei Light" pitchFamily="34" charset="-122"/>
                    <a:cs typeface="Myanmar Text" pitchFamily="34" charset="0"/>
                  </a:rPr>
                  <a:t>ROSSMOOR</a:t>
                </a:r>
              </a:p>
            </p:txBody>
          </p:sp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xmlns="" id="{C4A31B3D-EB0B-42D6-BBC1-31C71DCFDDD1}"/>
                  </a:ext>
                </a:extLst>
              </p:cNvPr>
              <p:cNvSpPr txBox="1"/>
              <p:nvPr/>
            </p:nvSpPr>
            <p:spPr>
              <a:xfrm>
                <a:off x="914400" y="1352550"/>
                <a:ext cx="2057400" cy="22895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800" dirty="0">
                    <a:latin typeface="Myanmar Text" pitchFamily="34" charset="0"/>
                    <a:ea typeface="Microsoft YaHei Light" pitchFamily="34" charset="-122"/>
                    <a:cs typeface="Myanmar Text" pitchFamily="34" charset="0"/>
                  </a:rPr>
                  <a:t>WALNUT CREEK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xmlns="" val="452290158"/>
      </p:ext>
    </p:extLst>
  </p:cSld>
  <p:clrMapOvr>
    <a:masterClrMapping/>
  </p:clrMapOvr>
  <p:transition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867400" y="800100"/>
            <a:ext cx="30480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How Fire Could Impact Rossmoor</a:t>
            </a:r>
          </a:p>
        </p:txBody>
      </p:sp>
      <p:grpSp>
        <p:nvGrpSpPr>
          <p:cNvPr id="3" name="Group 21"/>
          <p:cNvGrpSpPr/>
          <p:nvPr/>
        </p:nvGrpSpPr>
        <p:grpSpPr>
          <a:xfrm>
            <a:off x="152400" y="148167"/>
            <a:ext cx="3565716" cy="508000"/>
            <a:chOff x="5300380" y="113178"/>
            <a:chExt cx="3565716" cy="457200"/>
          </a:xfrm>
        </p:grpSpPr>
        <p:sp>
          <p:nvSpPr>
            <p:cNvPr id="4" name="TextBox 3"/>
            <p:cNvSpPr txBox="1"/>
            <p:nvPr/>
          </p:nvSpPr>
          <p:spPr>
            <a:xfrm>
              <a:off x="6705600" y="133350"/>
              <a:ext cx="2160496" cy="37394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050" dirty="0"/>
                <a:t>Golden Rain Foundation</a:t>
              </a:r>
            </a:p>
            <a:p>
              <a:r>
                <a:rPr lang="en-US" sz="1050" dirty="0"/>
                <a:t>Emergency Operations Plan</a:t>
              </a:r>
            </a:p>
          </p:txBody>
        </p:sp>
        <p:pic>
          <p:nvPicPr>
            <p:cNvPr id="5" name="Picture 4" descr="Related image"/>
            <p:cNvPicPr preferRelativeResize="0"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5300380" y="113178"/>
              <a:ext cx="457200" cy="457200"/>
            </a:xfrm>
            <a:prstGeom prst="rect">
              <a:avLst/>
            </a:prstGeom>
            <a:noFill/>
          </p:spPr>
        </p:pic>
        <p:grpSp>
          <p:nvGrpSpPr>
            <p:cNvPr id="6" name="Group 16"/>
            <p:cNvGrpSpPr/>
            <p:nvPr/>
          </p:nvGrpSpPr>
          <p:grpSpPr>
            <a:xfrm>
              <a:off x="5638800" y="209549"/>
              <a:ext cx="1219200" cy="322966"/>
              <a:chOff x="914400" y="1200150"/>
              <a:chExt cx="2057400" cy="381355"/>
            </a:xfrm>
          </p:grpSpPr>
          <p:sp>
            <p:nvSpPr>
              <p:cNvPr id="7" name="TextBox 6"/>
              <p:cNvSpPr txBox="1"/>
              <p:nvPr/>
            </p:nvSpPr>
            <p:spPr>
              <a:xfrm>
                <a:off x="1100282" y="1200150"/>
                <a:ext cx="1676400" cy="27801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100" dirty="0">
                    <a:latin typeface="Myanmar Text" pitchFamily="34" charset="0"/>
                    <a:ea typeface="Microsoft YaHei Light" pitchFamily="34" charset="-122"/>
                    <a:cs typeface="Myanmar Text" pitchFamily="34" charset="0"/>
                  </a:rPr>
                  <a:t>ROSSMOOR</a:t>
                </a:r>
              </a:p>
            </p:txBody>
          </p:sp>
          <p:sp>
            <p:nvSpPr>
              <p:cNvPr id="8" name="TextBox 7"/>
              <p:cNvSpPr txBox="1"/>
              <p:nvPr/>
            </p:nvSpPr>
            <p:spPr>
              <a:xfrm>
                <a:off x="914400" y="1352550"/>
                <a:ext cx="2057400" cy="22895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800" dirty="0">
                    <a:latin typeface="Myanmar Text" pitchFamily="34" charset="0"/>
                    <a:ea typeface="Microsoft YaHei Light" pitchFamily="34" charset="-122"/>
                    <a:cs typeface="Myanmar Text" pitchFamily="34" charset="0"/>
                  </a:rPr>
                  <a:t>WALNUT CREEK</a:t>
                </a:r>
              </a:p>
            </p:txBody>
          </p:sp>
        </p:grpSp>
      </p:grpSp>
      <p:pic>
        <p:nvPicPr>
          <p:cNvPr id="1026" name="Picture 2" descr="Rossmoor Grass Fire Advances On Lafayette Property; Firefighters ...">
            <a:extLst>
              <a:ext uri="{FF2B5EF4-FFF2-40B4-BE49-F238E27FC236}">
                <a16:creationId xmlns:a16="http://schemas.microsoft.com/office/drawing/2014/main" xmlns="" id="{FCFACFE8-AD62-4901-8940-20D404168CB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3543" y="833766"/>
            <a:ext cx="4628650" cy="37214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DE2A09F2-DB91-4593-894D-59B999D8FD68}"/>
              </a:ext>
            </a:extLst>
          </p:cNvPr>
          <p:cNvSpPr txBox="1"/>
          <p:nvPr/>
        </p:nvSpPr>
        <p:spPr>
          <a:xfrm>
            <a:off x="5562600" y="2698910"/>
            <a:ext cx="28956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Weather </a:t>
            </a:r>
          </a:p>
          <a:p>
            <a:r>
              <a:rPr lang="en-US" dirty="0"/>
              <a:t>Fuel </a:t>
            </a:r>
          </a:p>
          <a:p>
            <a:r>
              <a:rPr lang="en-US" dirty="0"/>
              <a:t>Topography</a:t>
            </a:r>
          </a:p>
        </p:txBody>
      </p:sp>
    </p:spTree>
  </p:cSld>
  <p:clrMapOvr>
    <a:masterClrMapping/>
  </p:clrMapOvr>
  <p:transition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867400" y="800100"/>
            <a:ext cx="30480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Weather</a:t>
            </a:r>
          </a:p>
          <a:p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Fuel</a:t>
            </a:r>
          </a:p>
          <a:p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Topography</a:t>
            </a:r>
          </a:p>
        </p:txBody>
      </p:sp>
      <p:grpSp>
        <p:nvGrpSpPr>
          <p:cNvPr id="3" name="Group 21"/>
          <p:cNvGrpSpPr/>
          <p:nvPr/>
        </p:nvGrpSpPr>
        <p:grpSpPr>
          <a:xfrm>
            <a:off x="152400" y="148167"/>
            <a:ext cx="3565716" cy="508000"/>
            <a:chOff x="5300380" y="113178"/>
            <a:chExt cx="3565716" cy="457200"/>
          </a:xfrm>
        </p:grpSpPr>
        <p:sp>
          <p:nvSpPr>
            <p:cNvPr id="4" name="TextBox 3"/>
            <p:cNvSpPr txBox="1"/>
            <p:nvPr/>
          </p:nvSpPr>
          <p:spPr>
            <a:xfrm>
              <a:off x="6705600" y="133350"/>
              <a:ext cx="2160496" cy="37394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050" dirty="0"/>
                <a:t>Golden Rain Foundation</a:t>
              </a:r>
            </a:p>
            <a:p>
              <a:r>
                <a:rPr lang="en-US" sz="1050" dirty="0"/>
                <a:t>Emergency Operations Plan </a:t>
              </a:r>
            </a:p>
          </p:txBody>
        </p:sp>
        <p:pic>
          <p:nvPicPr>
            <p:cNvPr id="5" name="Picture 4" descr="Related image"/>
            <p:cNvPicPr preferRelativeResize="0"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5300380" y="113178"/>
              <a:ext cx="457200" cy="457200"/>
            </a:xfrm>
            <a:prstGeom prst="rect">
              <a:avLst/>
            </a:prstGeom>
            <a:noFill/>
          </p:spPr>
        </p:pic>
        <p:grpSp>
          <p:nvGrpSpPr>
            <p:cNvPr id="6" name="Group 16"/>
            <p:cNvGrpSpPr/>
            <p:nvPr/>
          </p:nvGrpSpPr>
          <p:grpSpPr>
            <a:xfrm>
              <a:off x="5638800" y="209549"/>
              <a:ext cx="1219200" cy="322966"/>
              <a:chOff x="914400" y="1200150"/>
              <a:chExt cx="2057400" cy="381355"/>
            </a:xfrm>
          </p:grpSpPr>
          <p:sp>
            <p:nvSpPr>
              <p:cNvPr id="7" name="TextBox 6"/>
              <p:cNvSpPr txBox="1"/>
              <p:nvPr/>
            </p:nvSpPr>
            <p:spPr>
              <a:xfrm>
                <a:off x="1100282" y="1200150"/>
                <a:ext cx="1676400" cy="27801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100" dirty="0">
                    <a:latin typeface="Myanmar Text" pitchFamily="34" charset="0"/>
                    <a:ea typeface="Microsoft YaHei Light" pitchFamily="34" charset="-122"/>
                    <a:cs typeface="Myanmar Text" pitchFamily="34" charset="0"/>
                  </a:rPr>
                  <a:t>ROSSMOOR</a:t>
                </a:r>
              </a:p>
            </p:txBody>
          </p:sp>
          <p:sp>
            <p:nvSpPr>
              <p:cNvPr id="8" name="TextBox 7"/>
              <p:cNvSpPr txBox="1"/>
              <p:nvPr/>
            </p:nvSpPr>
            <p:spPr>
              <a:xfrm>
                <a:off x="914400" y="1352550"/>
                <a:ext cx="2057400" cy="22895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800" dirty="0">
                    <a:latin typeface="Myanmar Text" pitchFamily="34" charset="0"/>
                    <a:ea typeface="Microsoft YaHei Light" pitchFamily="34" charset="-122"/>
                    <a:cs typeface="Myanmar Text" pitchFamily="34" charset="0"/>
                  </a:rPr>
                  <a:t>WALNUT CREEK</a:t>
                </a:r>
              </a:p>
            </p:txBody>
          </p:sp>
        </p:grpSp>
      </p:grpSp>
      <p:pic>
        <p:nvPicPr>
          <p:cNvPr id="10" name="Picture 9" descr="A tree with a mountain in the background&#10;&#10;Description automatically generated">
            <a:extLst>
              <a:ext uri="{FF2B5EF4-FFF2-40B4-BE49-F238E27FC236}">
                <a16:creationId xmlns:a16="http://schemas.microsoft.com/office/drawing/2014/main" xmlns="" id="{8A5DE599-2E8A-4C8E-A20A-04EF752BBA6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08553" y="974139"/>
            <a:ext cx="2949047" cy="2211785"/>
          </a:xfrm>
          <a:prstGeom prst="rect">
            <a:avLst/>
          </a:prstGeom>
        </p:spPr>
      </p:pic>
    </p:spTree>
  </p:cSld>
  <p:clrMapOvr>
    <a:masterClrMapping/>
  </p:clrMapOvr>
  <p:transition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1">
            <a:extLst>
              <a:ext uri="{FF2B5EF4-FFF2-40B4-BE49-F238E27FC236}">
                <a16:creationId xmlns:a16="http://schemas.microsoft.com/office/drawing/2014/main" xmlns="" id="{8A5350F1-D449-4C35-98A7-43529C533343}"/>
              </a:ext>
            </a:extLst>
          </p:cNvPr>
          <p:cNvGrpSpPr/>
          <p:nvPr/>
        </p:nvGrpSpPr>
        <p:grpSpPr>
          <a:xfrm>
            <a:off x="152400" y="148167"/>
            <a:ext cx="3565716" cy="508000"/>
            <a:chOff x="5300380" y="113178"/>
            <a:chExt cx="3565716" cy="457200"/>
          </a:xfrm>
        </p:grpSpPr>
        <p:sp>
          <p:nvSpPr>
            <p:cNvPr id="3" name="TextBox 2">
              <a:extLst>
                <a:ext uri="{FF2B5EF4-FFF2-40B4-BE49-F238E27FC236}">
                  <a16:creationId xmlns:a16="http://schemas.microsoft.com/office/drawing/2014/main" xmlns="" id="{E71FE2B8-FBDB-4DE9-85B7-5B016D14D1C0}"/>
                </a:ext>
              </a:extLst>
            </p:cNvPr>
            <p:cNvSpPr txBox="1"/>
            <p:nvPr/>
          </p:nvSpPr>
          <p:spPr>
            <a:xfrm>
              <a:off x="6705600" y="133350"/>
              <a:ext cx="2160496" cy="37394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050" dirty="0"/>
                <a:t>Golden Rain Foundation</a:t>
              </a:r>
            </a:p>
            <a:p>
              <a:r>
                <a:rPr lang="en-US" sz="1050" dirty="0"/>
                <a:t>Emergency Operations Plan</a:t>
              </a:r>
            </a:p>
          </p:txBody>
        </p:sp>
        <p:pic>
          <p:nvPicPr>
            <p:cNvPr id="4" name="Picture 4" descr="Related image">
              <a:extLst>
                <a:ext uri="{FF2B5EF4-FFF2-40B4-BE49-F238E27FC236}">
                  <a16:creationId xmlns:a16="http://schemas.microsoft.com/office/drawing/2014/main" xmlns="" id="{0BF2EF5F-D527-4C26-9338-620C7F2E4CFD}"/>
                </a:ext>
              </a:extLst>
            </p:cNvPr>
            <p:cNvPicPr preferRelativeResize="0"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5300380" y="113178"/>
              <a:ext cx="457200" cy="457200"/>
            </a:xfrm>
            <a:prstGeom prst="rect">
              <a:avLst/>
            </a:prstGeom>
            <a:noFill/>
          </p:spPr>
        </p:pic>
        <p:grpSp>
          <p:nvGrpSpPr>
            <p:cNvPr id="5" name="Group 16">
              <a:extLst>
                <a:ext uri="{FF2B5EF4-FFF2-40B4-BE49-F238E27FC236}">
                  <a16:creationId xmlns:a16="http://schemas.microsoft.com/office/drawing/2014/main" xmlns="" id="{FA3FE676-E442-41F8-B6BD-641A43F65D65}"/>
                </a:ext>
              </a:extLst>
            </p:cNvPr>
            <p:cNvGrpSpPr/>
            <p:nvPr/>
          </p:nvGrpSpPr>
          <p:grpSpPr>
            <a:xfrm>
              <a:off x="5638800" y="209549"/>
              <a:ext cx="1219200" cy="322966"/>
              <a:chOff x="914400" y="1200150"/>
              <a:chExt cx="2057400" cy="381355"/>
            </a:xfrm>
          </p:grpSpPr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xmlns="" id="{F3C89052-8D99-4693-9964-DCE4409E9ACF}"/>
                  </a:ext>
                </a:extLst>
              </p:cNvPr>
              <p:cNvSpPr txBox="1"/>
              <p:nvPr/>
            </p:nvSpPr>
            <p:spPr>
              <a:xfrm>
                <a:off x="1100282" y="1200150"/>
                <a:ext cx="1676400" cy="27801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100" dirty="0">
                    <a:latin typeface="Myanmar Text" pitchFamily="34" charset="0"/>
                    <a:ea typeface="Microsoft YaHei Light" pitchFamily="34" charset="-122"/>
                    <a:cs typeface="Myanmar Text" pitchFamily="34" charset="0"/>
                  </a:rPr>
                  <a:t>ROSSMOOR</a:t>
                </a:r>
              </a:p>
            </p:txBody>
          </p:sp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xmlns="" id="{4A988979-D464-4298-99FF-1E8A239619B8}"/>
                  </a:ext>
                </a:extLst>
              </p:cNvPr>
              <p:cNvSpPr txBox="1"/>
              <p:nvPr/>
            </p:nvSpPr>
            <p:spPr>
              <a:xfrm>
                <a:off x="914400" y="1352550"/>
                <a:ext cx="2057400" cy="22895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800" dirty="0">
                    <a:latin typeface="Myanmar Text" pitchFamily="34" charset="0"/>
                    <a:ea typeface="Microsoft YaHei Light" pitchFamily="34" charset="-122"/>
                    <a:cs typeface="Myanmar Text" pitchFamily="34" charset="0"/>
                  </a:rPr>
                  <a:t>WALNUT CREEK</a:t>
                </a:r>
              </a:p>
            </p:txBody>
          </p:sp>
        </p:grpSp>
      </p:grpSp>
      <p:sp>
        <p:nvSpPr>
          <p:cNvPr id="12" name="Freeform 13">
            <a:extLst>
              <a:ext uri="{FF2B5EF4-FFF2-40B4-BE49-F238E27FC236}">
                <a16:creationId xmlns:a16="http://schemas.microsoft.com/office/drawing/2014/main" xmlns="" id="{C19718F1-CFCE-4B63-928A-9F22F6B509EB}"/>
              </a:ext>
            </a:extLst>
          </p:cNvPr>
          <p:cNvSpPr/>
          <p:nvPr/>
        </p:nvSpPr>
        <p:spPr>
          <a:xfrm>
            <a:off x="228600" y="876300"/>
            <a:ext cx="2103120" cy="1280160"/>
          </a:xfrm>
          <a:custGeom>
            <a:avLst/>
            <a:gdLst>
              <a:gd name="connsiteX0" fmla="*/ 10633 w 2296633"/>
              <a:gd name="connsiteY0" fmla="*/ 0 h 1828800"/>
              <a:gd name="connsiteX1" fmla="*/ 1722475 w 2296633"/>
              <a:gd name="connsiteY1" fmla="*/ 0 h 1828800"/>
              <a:gd name="connsiteX2" fmla="*/ 2296633 w 2296633"/>
              <a:gd name="connsiteY2" fmla="*/ 882502 h 1828800"/>
              <a:gd name="connsiteX3" fmla="*/ 1754372 w 2296633"/>
              <a:gd name="connsiteY3" fmla="*/ 1828800 h 1828800"/>
              <a:gd name="connsiteX4" fmla="*/ 0 w 2296633"/>
              <a:gd name="connsiteY4" fmla="*/ 1807535 h 1828800"/>
              <a:gd name="connsiteX5" fmla="*/ 10633 w 2296633"/>
              <a:gd name="connsiteY5" fmla="*/ 0 h 1828800"/>
              <a:gd name="connsiteX0" fmla="*/ 10633 w 2296633"/>
              <a:gd name="connsiteY0" fmla="*/ 0 h 1828800"/>
              <a:gd name="connsiteX1" fmla="*/ 1722475 w 2296633"/>
              <a:gd name="connsiteY1" fmla="*/ 0 h 1828800"/>
              <a:gd name="connsiteX2" fmla="*/ 2296633 w 2296633"/>
              <a:gd name="connsiteY2" fmla="*/ 882502 h 1828800"/>
              <a:gd name="connsiteX3" fmla="*/ 1754372 w 2296633"/>
              <a:gd name="connsiteY3" fmla="*/ 1828800 h 1828800"/>
              <a:gd name="connsiteX4" fmla="*/ 0 w 2296633"/>
              <a:gd name="connsiteY4" fmla="*/ 1807535 h 1828800"/>
              <a:gd name="connsiteX5" fmla="*/ 10633 w 2296633"/>
              <a:gd name="connsiteY5" fmla="*/ 0 h 1828800"/>
              <a:gd name="connsiteX0" fmla="*/ 10633 w 2296633"/>
              <a:gd name="connsiteY0" fmla="*/ 0 h 1828800"/>
              <a:gd name="connsiteX1" fmla="*/ 1722475 w 2296633"/>
              <a:gd name="connsiteY1" fmla="*/ 0 h 1828800"/>
              <a:gd name="connsiteX2" fmla="*/ 2296633 w 2296633"/>
              <a:gd name="connsiteY2" fmla="*/ 882502 h 1828800"/>
              <a:gd name="connsiteX3" fmla="*/ 1754372 w 2296633"/>
              <a:gd name="connsiteY3" fmla="*/ 1828800 h 1828800"/>
              <a:gd name="connsiteX4" fmla="*/ 0 w 2296633"/>
              <a:gd name="connsiteY4" fmla="*/ 1807535 h 1828800"/>
              <a:gd name="connsiteX5" fmla="*/ 10633 w 2296633"/>
              <a:gd name="connsiteY5" fmla="*/ 0 h 1828800"/>
              <a:gd name="connsiteX0" fmla="*/ 10633 w 2296633"/>
              <a:gd name="connsiteY0" fmla="*/ 0 h 1828800"/>
              <a:gd name="connsiteX1" fmla="*/ 1722475 w 2296633"/>
              <a:gd name="connsiteY1" fmla="*/ 0 h 1828800"/>
              <a:gd name="connsiteX2" fmla="*/ 2296633 w 2296633"/>
              <a:gd name="connsiteY2" fmla="*/ 882502 h 1828800"/>
              <a:gd name="connsiteX3" fmla="*/ 1754372 w 2296633"/>
              <a:gd name="connsiteY3" fmla="*/ 1828800 h 1828800"/>
              <a:gd name="connsiteX4" fmla="*/ 0 w 2296633"/>
              <a:gd name="connsiteY4" fmla="*/ 1807535 h 1828800"/>
              <a:gd name="connsiteX5" fmla="*/ 10633 w 2296633"/>
              <a:gd name="connsiteY5" fmla="*/ 0 h 1828800"/>
              <a:gd name="connsiteX0" fmla="*/ 10633 w 2296633"/>
              <a:gd name="connsiteY0" fmla="*/ 0 h 1828800"/>
              <a:gd name="connsiteX1" fmla="*/ 1722475 w 2296633"/>
              <a:gd name="connsiteY1" fmla="*/ 0 h 1828800"/>
              <a:gd name="connsiteX2" fmla="*/ 2296633 w 2296633"/>
              <a:gd name="connsiteY2" fmla="*/ 882502 h 1828800"/>
              <a:gd name="connsiteX3" fmla="*/ 1754372 w 2296633"/>
              <a:gd name="connsiteY3" fmla="*/ 1828800 h 1828800"/>
              <a:gd name="connsiteX4" fmla="*/ 0 w 2296633"/>
              <a:gd name="connsiteY4" fmla="*/ 1807535 h 1828800"/>
              <a:gd name="connsiteX5" fmla="*/ 10633 w 2296633"/>
              <a:gd name="connsiteY5" fmla="*/ 0 h 1828800"/>
              <a:gd name="connsiteX0" fmla="*/ 10633 w 2296633"/>
              <a:gd name="connsiteY0" fmla="*/ 0 h 1828800"/>
              <a:gd name="connsiteX1" fmla="*/ 1722475 w 2296633"/>
              <a:gd name="connsiteY1" fmla="*/ 0 h 1828800"/>
              <a:gd name="connsiteX2" fmla="*/ 2296633 w 2296633"/>
              <a:gd name="connsiteY2" fmla="*/ 882502 h 1828800"/>
              <a:gd name="connsiteX3" fmla="*/ 1754372 w 2296633"/>
              <a:gd name="connsiteY3" fmla="*/ 1828800 h 1828800"/>
              <a:gd name="connsiteX4" fmla="*/ 0 w 2296633"/>
              <a:gd name="connsiteY4" fmla="*/ 1807535 h 1828800"/>
              <a:gd name="connsiteX5" fmla="*/ 10633 w 2296633"/>
              <a:gd name="connsiteY5" fmla="*/ 0 h 1828800"/>
              <a:gd name="connsiteX0" fmla="*/ 10633 w 2296633"/>
              <a:gd name="connsiteY0" fmla="*/ 0 h 1828800"/>
              <a:gd name="connsiteX1" fmla="*/ 1722475 w 2296633"/>
              <a:gd name="connsiteY1" fmla="*/ 0 h 1828800"/>
              <a:gd name="connsiteX2" fmla="*/ 2296633 w 2296633"/>
              <a:gd name="connsiteY2" fmla="*/ 882502 h 1828800"/>
              <a:gd name="connsiteX3" fmla="*/ 1754372 w 2296633"/>
              <a:gd name="connsiteY3" fmla="*/ 1828800 h 1828800"/>
              <a:gd name="connsiteX4" fmla="*/ 0 w 2296633"/>
              <a:gd name="connsiteY4" fmla="*/ 1807535 h 1828800"/>
              <a:gd name="connsiteX5" fmla="*/ 10633 w 2296633"/>
              <a:gd name="connsiteY5" fmla="*/ 0 h 1828800"/>
              <a:gd name="connsiteX0" fmla="*/ 10633 w 2296633"/>
              <a:gd name="connsiteY0" fmla="*/ 0 h 1828800"/>
              <a:gd name="connsiteX1" fmla="*/ 1722475 w 2296633"/>
              <a:gd name="connsiteY1" fmla="*/ 0 h 1828800"/>
              <a:gd name="connsiteX2" fmla="*/ 2296633 w 2296633"/>
              <a:gd name="connsiteY2" fmla="*/ 882502 h 1828800"/>
              <a:gd name="connsiteX3" fmla="*/ 1754372 w 2296633"/>
              <a:gd name="connsiteY3" fmla="*/ 1828800 h 1828800"/>
              <a:gd name="connsiteX4" fmla="*/ 0 w 2296633"/>
              <a:gd name="connsiteY4" fmla="*/ 1807535 h 1828800"/>
              <a:gd name="connsiteX5" fmla="*/ 10633 w 2296633"/>
              <a:gd name="connsiteY5" fmla="*/ 0 h 1828800"/>
              <a:gd name="connsiteX0" fmla="*/ 10633 w 2296633"/>
              <a:gd name="connsiteY0" fmla="*/ 0 h 1828800"/>
              <a:gd name="connsiteX1" fmla="*/ 1722475 w 2296633"/>
              <a:gd name="connsiteY1" fmla="*/ 0 h 1828800"/>
              <a:gd name="connsiteX2" fmla="*/ 2296633 w 2296633"/>
              <a:gd name="connsiteY2" fmla="*/ 882502 h 1828800"/>
              <a:gd name="connsiteX3" fmla="*/ 1754372 w 2296633"/>
              <a:gd name="connsiteY3" fmla="*/ 1828800 h 1828800"/>
              <a:gd name="connsiteX4" fmla="*/ 0 w 2296633"/>
              <a:gd name="connsiteY4" fmla="*/ 1807535 h 1828800"/>
              <a:gd name="connsiteX5" fmla="*/ 10633 w 2296633"/>
              <a:gd name="connsiteY5" fmla="*/ 0 h 1828800"/>
              <a:gd name="connsiteX0" fmla="*/ 10633 w 2302983"/>
              <a:gd name="connsiteY0" fmla="*/ 0 h 1828800"/>
              <a:gd name="connsiteX1" fmla="*/ 1722475 w 2302983"/>
              <a:gd name="connsiteY1" fmla="*/ 0 h 1828800"/>
              <a:gd name="connsiteX2" fmla="*/ 2302983 w 2302983"/>
              <a:gd name="connsiteY2" fmla="*/ 895202 h 1828800"/>
              <a:gd name="connsiteX3" fmla="*/ 1754372 w 2302983"/>
              <a:gd name="connsiteY3" fmla="*/ 1828800 h 1828800"/>
              <a:gd name="connsiteX4" fmla="*/ 0 w 2302983"/>
              <a:gd name="connsiteY4" fmla="*/ 1807535 h 1828800"/>
              <a:gd name="connsiteX5" fmla="*/ 10633 w 2302983"/>
              <a:gd name="connsiteY5" fmla="*/ 0 h 1828800"/>
              <a:gd name="connsiteX0" fmla="*/ 10633 w 2302983"/>
              <a:gd name="connsiteY0" fmla="*/ 0 h 1828800"/>
              <a:gd name="connsiteX1" fmla="*/ 1722475 w 2302983"/>
              <a:gd name="connsiteY1" fmla="*/ 0 h 1828800"/>
              <a:gd name="connsiteX2" fmla="*/ 2302983 w 2302983"/>
              <a:gd name="connsiteY2" fmla="*/ 895202 h 1828800"/>
              <a:gd name="connsiteX3" fmla="*/ 1754372 w 2302983"/>
              <a:gd name="connsiteY3" fmla="*/ 1828800 h 1828800"/>
              <a:gd name="connsiteX4" fmla="*/ 0 w 2302983"/>
              <a:gd name="connsiteY4" fmla="*/ 1807535 h 1828800"/>
              <a:gd name="connsiteX5" fmla="*/ 10633 w 2302983"/>
              <a:gd name="connsiteY5" fmla="*/ 0 h 1828800"/>
              <a:gd name="connsiteX0" fmla="*/ 10633 w 2302983"/>
              <a:gd name="connsiteY0" fmla="*/ 0 h 1828800"/>
              <a:gd name="connsiteX1" fmla="*/ 1722475 w 2302983"/>
              <a:gd name="connsiteY1" fmla="*/ 0 h 1828800"/>
              <a:gd name="connsiteX2" fmla="*/ 2302983 w 2302983"/>
              <a:gd name="connsiteY2" fmla="*/ 895202 h 1828800"/>
              <a:gd name="connsiteX3" fmla="*/ 1754372 w 2302983"/>
              <a:gd name="connsiteY3" fmla="*/ 1828800 h 1828800"/>
              <a:gd name="connsiteX4" fmla="*/ 0 w 2302983"/>
              <a:gd name="connsiteY4" fmla="*/ 1807535 h 1828800"/>
              <a:gd name="connsiteX5" fmla="*/ 10633 w 2302983"/>
              <a:gd name="connsiteY5" fmla="*/ 0 h 1828800"/>
              <a:gd name="connsiteX0" fmla="*/ 10633 w 2302983"/>
              <a:gd name="connsiteY0" fmla="*/ 0 h 1828800"/>
              <a:gd name="connsiteX1" fmla="*/ 1722475 w 2302983"/>
              <a:gd name="connsiteY1" fmla="*/ 0 h 1828800"/>
              <a:gd name="connsiteX2" fmla="*/ 2302983 w 2302983"/>
              <a:gd name="connsiteY2" fmla="*/ 895202 h 1828800"/>
              <a:gd name="connsiteX3" fmla="*/ 1754372 w 2302983"/>
              <a:gd name="connsiteY3" fmla="*/ 1828800 h 1828800"/>
              <a:gd name="connsiteX4" fmla="*/ 0 w 2302983"/>
              <a:gd name="connsiteY4" fmla="*/ 1807535 h 1828800"/>
              <a:gd name="connsiteX5" fmla="*/ 10633 w 2302983"/>
              <a:gd name="connsiteY5" fmla="*/ 0 h 1828800"/>
              <a:gd name="connsiteX0" fmla="*/ 10633 w 2302983"/>
              <a:gd name="connsiteY0" fmla="*/ 0 h 1828800"/>
              <a:gd name="connsiteX1" fmla="*/ 1722475 w 2302983"/>
              <a:gd name="connsiteY1" fmla="*/ 0 h 1828800"/>
              <a:gd name="connsiteX2" fmla="*/ 2302983 w 2302983"/>
              <a:gd name="connsiteY2" fmla="*/ 895202 h 1828800"/>
              <a:gd name="connsiteX3" fmla="*/ 1754372 w 2302983"/>
              <a:gd name="connsiteY3" fmla="*/ 1828800 h 1828800"/>
              <a:gd name="connsiteX4" fmla="*/ 0 w 2302983"/>
              <a:gd name="connsiteY4" fmla="*/ 1807535 h 1828800"/>
              <a:gd name="connsiteX5" fmla="*/ 10633 w 2302983"/>
              <a:gd name="connsiteY5" fmla="*/ 0 h 1828800"/>
              <a:gd name="connsiteX0" fmla="*/ 10633 w 2302983"/>
              <a:gd name="connsiteY0" fmla="*/ 0 h 1828800"/>
              <a:gd name="connsiteX1" fmla="*/ 1722475 w 2302983"/>
              <a:gd name="connsiteY1" fmla="*/ 0 h 1828800"/>
              <a:gd name="connsiteX2" fmla="*/ 2302983 w 2302983"/>
              <a:gd name="connsiteY2" fmla="*/ 895202 h 1828800"/>
              <a:gd name="connsiteX3" fmla="*/ 1754372 w 2302983"/>
              <a:gd name="connsiteY3" fmla="*/ 1828800 h 1828800"/>
              <a:gd name="connsiteX4" fmla="*/ 0 w 2302983"/>
              <a:gd name="connsiteY4" fmla="*/ 1807535 h 1828800"/>
              <a:gd name="connsiteX5" fmla="*/ 10633 w 2302983"/>
              <a:gd name="connsiteY5" fmla="*/ 0 h 1828800"/>
              <a:gd name="connsiteX0" fmla="*/ 10633 w 2302983"/>
              <a:gd name="connsiteY0" fmla="*/ 0 h 1828800"/>
              <a:gd name="connsiteX1" fmla="*/ 1722475 w 2302983"/>
              <a:gd name="connsiteY1" fmla="*/ 0 h 1828800"/>
              <a:gd name="connsiteX2" fmla="*/ 2302983 w 2302983"/>
              <a:gd name="connsiteY2" fmla="*/ 895202 h 1828800"/>
              <a:gd name="connsiteX3" fmla="*/ 1754372 w 2302983"/>
              <a:gd name="connsiteY3" fmla="*/ 1828800 h 1828800"/>
              <a:gd name="connsiteX4" fmla="*/ 0 w 2302983"/>
              <a:gd name="connsiteY4" fmla="*/ 1807535 h 1828800"/>
              <a:gd name="connsiteX5" fmla="*/ 10633 w 2302983"/>
              <a:gd name="connsiteY5" fmla="*/ 0 h 1828800"/>
              <a:gd name="connsiteX0" fmla="*/ 10633 w 2302983"/>
              <a:gd name="connsiteY0" fmla="*/ 0 h 1828800"/>
              <a:gd name="connsiteX1" fmla="*/ 1722475 w 2302983"/>
              <a:gd name="connsiteY1" fmla="*/ 0 h 1828800"/>
              <a:gd name="connsiteX2" fmla="*/ 2302983 w 2302983"/>
              <a:gd name="connsiteY2" fmla="*/ 895202 h 1828800"/>
              <a:gd name="connsiteX3" fmla="*/ 1754372 w 2302983"/>
              <a:gd name="connsiteY3" fmla="*/ 1828800 h 1828800"/>
              <a:gd name="connsiteX4" fmla="*/ 0 w 2302983"/>
              <a:gd name="connsiteY4" fmla="*/ 1807535 h 1828800"/>
              <a:gd name="connsiteX5" fmla="*/ 10633 w 2302983"/>
              <a:gd name="connsiteY5" fmla="*/ 0 h 1828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302983" h="1828800">
                <a:moveTo>
                  <a:pt x="10633" y="0"/>
                </a:moveTo>
                <a:lnTo>
                  <a:pt x="1722475" y="0"/>
                </a:lnTo>
                <a:cubicBezTo>
                  <a:pt x="2015461" y="211617"/>
                  <a:pt x="2302097" y="747085"/>
                  <a:pt x="2302983" y="895202"/>
                </a:cubicBezTo>
                <a:cubicBezTo>
                  <a:pt x="2300029" y="1083635"/>
                  <a:pt x="1985926" y="1532417"/>
                  <a:pt x="1754372" y="1828800"/>
                </a:cubicBezTo>
                <a:lnTo>
                  <a:pt x="0" y="1807535"/>
                </a:lnTo>
                <a:cubicBezTo>
                  <a:pt x="3544" y="1205023"/>
                  <a:pt x="7089" y="602512"/>
                  <a:pt x="10633" y="0"/>
                </a:cubicBezTo>
                <a:close/>
              </a:path>
            </a:pathLst>
          </a:custGeom>
          <a:gradFill>
            <a:gsLst>
              <a:gs pos="0">
                <a:srgbClr val="19270F"/>
              </a:gs>
              <a:gs pos="99000">
                <a:schemeClr val="accent6">
                  <a:lumMod val="50000"/>
                </a:schemeClr>
              </a:gs>
            </a:gsLst>
            <a:lin ang="5400000" scaled="0"/>
          </a:gradFill>
          <a:ln w="57150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rtlCol="0" anchor="t" anchorCtr="0"/>
          <a:lstStyle/>
          <a:p>
            <a:r>
              <a:rPr lang="en-US" sz="2000" b="1" dirty="0"/>
              <a:t>Step 5</a:t>
            </a:r>
          </a:p>
          <a:p>
            <a:r>
              <a:rPr lang="en-US" sz="1400" b="1" dirty="0"/>
              <a:t>Approval</a:t>
            </a:r>
            <a:br>
              <a:rPr lang="en-US" sz="1400" b="1" dirty="0"/>
            </a:br>
            <a:r>
              <a:rPr lang="en-US" sz="1400" b="1" dirty="0"/>
              <a:t>Implementation</a:t>
            </a:r>
          </a:p>
          <a:p>
            <a:r>
              <a:rPr lang="en-US" sz="1400" b="1" dirty="0"/>
              <a:t>Training/Socialization</a:t>
            </a:r>
            <a:br>
              <a:rPr lang="en-US" sz="1400" b="1" dirty="0"/>
            </a:br>
            <a:r>
              <a:rPr lang="en-US" sz="1400" b="1" dirty="0"/>
              <a:t>&amp; Maintenance</a:t>
            </a:r>
            <a:endParaRPr lang="en-US" sz="1600" b="1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2A6AA79A-D495-47ED-9563-2FA4DAA049D7}"/>
              </a:ext>
            </a:extLst>
          </p:cNvPr>
          <p:cNvSpPr txBox="1"/>
          <p:nvPr/>
        </p:nvSpPr>
        <p:spPr>
          <a:xfrm>
            <a:off x="2590800" y="1104900"/>
            <a:ext cx="6019800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2800" dirty="0"/>
              <a:t>Approval</a:t>
            </a:r>
          </a:p>
          <a:p>
            <a:pPr marL="690563" lvl="1" indent="-233363">
              <a:buFont typeface="Arial" pitchFamily="34" charset="0"/>
              <a:buChar char="•"/>
            </a:pPr>
            <a:r>
              <a:rPr lang="en-US" sz="2800" dirty="0"/>
              <a:t>Board Meeting January 14, 2020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2800" dirty="0"/>
              <a:t>Implementation</a:t>
            </a:r>
          </a:p>
          <a:p>
            <a:pPr marL="0" lvl="1">
              <a:buFont typeface="Wingdings" panose="05000000000000000000" pitchFamily="2" charset="2"/>
              <a:buChar char="Ø"/>
            </a:pPr>
            <a:r>
              <a:rPr lang="en-US" sz="2800" dirty="0"/>
              <a:t>Training/Socialization </a:t>
            </a:r>
          </a:p>
          <a:p>
            <a:pPr marL="742950" lvl="1" indent="-285750">
              <a:buFont typeface="Wingdings" panose="05000000000000000000" pitchFamily="2" charset="2"/>
              <a:buChar char="Ø"/>
            </a:pPr>
            <a:r>
              <a:rPr lang="en-US" sz="2800" dirty="0"/>
              <a:t>Staff</a:t>
            </a:r>
          </a:p>
          <a:p>
            <a:pPr marL="742950" lvl="1" indent="-285750">
              <a:buFont typeface="Wingdings" panose="05000000000000000000" pitchFamily="2" charset="2"/>
              <a:buChar char="Ø"/>
            </a:pPr>
            <a:r>
              <a:rPr lang="en-US" sz="2800" dirty="0"/>
              <a:t>Residents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2800" dirty="0"/>
              <a:t>Review Every Two Years</a:t>
            </a:r>
          </a:p>
        </p:txBody>
      </p:sp>
    </p:spTree>
    <p:extLst>
      <p:ext uri="{BB962C8B-B14F-4D97-AF65-F5344CB8AC3E}">
        <p14:creationId xmlns:p14="http://schemas.microsoft.com/office/powerpoint/2010/main" xmlns="" val="3300896668"/>
      </p:ext>
    </p:extLst>
  </p:cSld>
  <p:clrMapOvr>
    <a:masterClrMapping/>
  </p:clrMapOvr>
  <p:transition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 xmlns="">
                  <a14:imgLayer r:embed="rId4">
                    <a14:imgEffect>
                      <a14:sharpenSoften amount="-3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344558" y="2798309"/>
            <a:ext cx="1907041" cy="1539875"/>
          </a:xfrm>
          <a:prstGeom prst="rect">
            <a:avLst/>
          </a:prstGeom>
          <a:noFill/>
          <a:ln>
            <a:noFill/>
          </a:ln>
          <a:effectLst>
            <a:glow>
              <a:schemeClr val="accent1"/>
            </a:glow>
            <a:outerShdw dist="35921" dir="2700000" algn="ctr" rotWithShape="0">
              <a:schemeClr val="bg1">
                <a:lumMod val="85000"/>
              </a:schemeClr>
            </a:outerShdw>
            <a:softEdge rad="127000"/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Content Placeholder 11"/>
          <p:cNvSpPr>
            <a:spLocks noGrp="1"/>
          </p:cNvSpPr>
          <p:nvPr>
            <p:ph idx="1"/>
          </p:nvPr>
        </p:nvSpPr>
        <p:spPr>
          <a:xfrm>
            <a:off x="1880081" y="1687465"/>
            <a:ext cx="6858000" cy="3403600"/>
          </a:xfrm>
        </p:spPr>
        <p:txBody>
          <a:bodyPr>
            <a:normAutofit/>
          </a:bodyPr>
          <a:lstStyle/>
          <a:p>
            <a:pPr lvl="1">
              <a:buFont typeface="Wingdings" pitchFamily="2" charset="2"/>
              <a:buChar char="q"/>
            </a:pPr>
            <a:r>
              <a:rPr lang="en-US" sz="2333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333" b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5 to 7 days</a:t>
            </a:r>
          </a:p>
          <a:p>
            <a:pPr lvl="2">
              <a:buFont typeface="Wingdings" pitchFamily="2" charset="2"/>
              <a:buChar char="q"/>
            </a:pPr>
            <a:r>
              <a:rPr lang="en-US" sz="2167" b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Water</a:t>
            </a:r>
          </a:p>
          <a:p>
            <a:pPr lvl="2">
              <a:buFont typeface="Wingdings" pitchFamily="2" charset="2"/>
              <a:buChar char="q"/>
            </a:pPr>
            <a:r>
              <a:rPr lang="en-US" sz="2167" b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Food</a:t>
            </a:r>
          </a:p>
          <a:p>
            <a:pPr lvl="2">
              <a:buFont typeface="Wingdings" pitchFamily="2" charset="2"/>
              <a:buChar char="q"/>
            </a:pPr>
            <a:r>
              <a:rPr lang="en-US" sz="2167" b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Medication</a:t>
            </a:r>
          </a:p>
          <a:p>
            <a:pPr lvl="2">
              <a:buFont typeface="Wingdings" pitchFamily="2" charset="2"/>
              <a:buChar char="q"/>
            </a:pPr>
            <a:r>
              <a:rPr lang="en-US" sz="2167" b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Other Supplies	</a:t>
            </a:r>
          </a:p>
          <a:p>
            <a:pPr lvl="2">
              <a:buFont typeface="Wingdings" pitchFamily="2" charset="2"/>
              <a:buChar char="q"/>
            </a:pPr>
            <a:r>
              <a:rPr lang="en-US" sz="2000" b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Pets</a:t>
            </a:r>
          </a:p>
          <a:p>
            <a:pPr lvl="3">
              <a:buFont typeface="Wingdings" pitchFamily="2" charset="2"/>
              <a:buChar char="q"/>
            </a:pPr>
            <a:endParaRPr lang="en-US" b="1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  <a:p>
            <a:pPr lvl="1">
              <a:buFont typeface="Wingdings" pitchFamily="2" charset="2"/>
              <a:buChar char="q"/>
            </a:pPr>
            <a:endParaRPr lang="en-US" sz="2333" b="1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  <a:p>
            <a:pPr lvl="1">
              <a:buFont typeface="Wingdings" pitchFamily="2" charset="2"/>
              <a:buChar char="q"/>
            </a:pPr>
            <a:endParaRPr lang="en-US" sz="2333" dirty="0">
              <a:latin typeface="Arial" pitchFamily="34" charset="0"/>
              <a:cs typeface="Arial" pitchFamily="34" charset="0"/>
            </a:endParaRPr>
          </a:p>
          <a:p>
            <a:pPr marL="327647" lvl="1" indent="0">
              <a:buNone/>
            </a:pPr>
            <a:endParaRPr lang="en-US" dirty="0"/>
          </a:p>
          <a:p>
            <a:pPr marL="327647" lvl="1" indent="0">
              <a:buNone/>
            </a:pP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3580" y="623935"/>
            <a:ext cx="8229600" cy="952500"/>
          </a:xfrm>
        </p:spPr>
        <p:txBody>
          <a:bodyPr>
            <a:normAutofit/>
          </a:bodyPr>
          <a:lstStyle/>
          <a:p>
            <a:pPr algn="ctr"/>
            <a:r>
              <a:rPr lang="en-US" sz="45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YOU’RE ON YOUR OWN</a:t>
            </a:r>
          </a:p>
        </p:txBody>
      </p:sp>
      <p:sp>
        <p:nvSpPr>
          <p:cNvPr id="3" name="TextBox 2"/>
          <p:cNvSpPr txBox="1"/>
          <p:nvPr/>
        </p:nvSpPr>
        <p:spPr>
          <a:xfrm rot="1278321">
            <a:off x="5270500" y="1579807"/>
            <a:ext cx="2413000" cy="1015663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6000" b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YOYO</a:t>
            </a:r>
          </a:p>
        </p:txBody>
      </p:sp>
      <p:sp>
        <p:nvSpPr>
          <p:cNvPr id="4" name="AutoShape 6" descr="Image result for disaster preparedness kit"/>
          <p:cNvSpPr>
            <a:spLocks noChangeAspect="1" noChangeArrowheads="1"/>
          </p:cNvSpPr>
          <p:nvPr/>
        </p:nvSpPr>
        <p:spPr bwMode="auto">
          <a:xfrm>
            <a:off x="762000" y="-120386"/>
            <a:ext cx="254000" cy="254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76200" tIns="38100" rIns="76200" bIns="38100" numCol="1" anchor="t" anchorCtr="0" compatLnSpc="1">
            <a:prstTxWarp prst="textNoShape">
              <a:avLst/>
            </a:prstTxWarp>
          </a:bodyPr>
          <a:lstStyle/>
          <a:p>
            <a:endParaRPr lang="en-US" sz="1500"/>
          </a:p>
        </p:txBody>
      </p:sp>
      <p:pic>
        <p:nvPicPr>
          <p:cNvPr id="6151" name="Picture 7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83662" y="3211465"/>
            <a:ext cx="1696419" cy="1879600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  <a:softEdge rad="127000"/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0" name="Group 21">
            <a:extLst>
              <a:ext uri="{FF2B5EF4-FFF2-40B4-BE49-F238E27FC236}">
                <a16:creationId xmlns:a16="http://schemas.microsoft.com/office/drawing/2014/main" xmlns="" id="{862BC17A-8401-41E6-87E5-9EF35E72006F}"/>
              </a:ext>
            </a:extLst>
          </p:cNvPr>
          <p:cNvGrpSpPr/>
          <p:nvPr/>
        </p:nvGrpSpPr>
        <p:grpSpPr>
          <a:xfrm>
            <a:off x="152400" y="148167"/>
            <a:ext cx="3565716" cy="508000"/>
            <a:chOff x="5300380" y="113178"/>
            <a:chExt cx="3565716" cy="457200"/>
          </a:xfrm>
        </p:grpSpPr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xmlns="" id="{57A615F3-89DC-45BB-9D57-678A301417C6}"/>
                </a:ext>
              </a:extLst>
            </p:cNvPr>
            <p:cNvSpPr txBox="1"/>
            <p:nvPr/>
          </p:nvSpPr>
          <p:spPr>
            <a:xfrm>
              <a:off x="6705600" y="133350"/>
              <a:ext cx="2160496" cy="37394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050" dirty="0"/>
                <a:t>Golden Rain Foundation</a:t>
              </a:r>
            </a:p>
            <a:p>
              <a:r>
                <a:rPr lang="en-US" sz="1050" dirty="0"/>
                <a:t>Emergency Operations Plan Update</a:t>
              </a:r>
            </a:p>
          </p:txBody>
        </p:sp>
        <p:pic>
          <p:nvPicPr>
            <p:cNvPr id="13" name="Picture 4" descr="Related image">
              <a:extLst>
                <a:ext uri="{FF2B5EF4-FFF2-40B4-BE49-F238E27FC236}">
                  <a16:creationId xmlns:a16="http://schemas.microsoft.com/office/drawing/2014/main" xmlns="" id="{885CA7E8-6759-4A56-B119-796E9074C7DD}"/>
                </a:ext>
              </a:extLst>
            </p:cNvPr>
            <p:cNvPicPr preferRelativeResize="0"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5300380" y="113178"/>
              <a:ext cx="457200" cy="457200"/>
            </a:xfrm>
            <a:prstGeom prst="rect">
              <a:avLst/>
            </a:prstGeom>
            <a:noFill/>
          </p:spPr>
        </p:pic>
        <p:grpSp>
          <p:nvGrpSpPr>
            <p:cNvPr id="14" name="Group 16">
              <a:extLst>
                <a:ext uri="{FF2B5EF4-FFF2-40B4-BE49-F238E27FC236}">
                  <a16:creationId xmlns:a16="http://schemas.microsoft.com/office/drawing/2014/main" xmlns="" id="{35B8756F-2067-4A4B-BEF7-6162AD956DEA}"/>
                </a:ext>
              </a:extLst>
            </p:cNvPr>
            <p:cNvGrpSpPr/>
            <p:nvPr/>
          </p:nvGrpSpPr>
          <p:grpSpPr>
            <a:xfrm>
              <a:off x="5638800" y="209549"/>
              <a:ext cx="1219200" cy="322966"/>
              <a:chOff x="914400" y="1200150"/>
              <a:chExt cx="2057400" cy="381355"/>
            </a:xfrm>
          </p:grpSpPr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xmlns="" id="{B4CE56AF-27E6-4762-8AC6-8EF3F46576A2}"/>
                  </a:ext>
                </a:extLst>
              </p:cNvPr>
              <p:cNvSpPr txBox="1"/>
              <p:nvPr/>
            </p:nvSpPr>
            <p:spPr>
              <a:xfrm>
                <a:off x="1100282" y="1200150"/>
                <a:ext cx="1676400" cy="27801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100" dirty="0">
                    <a:latin typeface="Myanmar Text" pitchFamily="34" charset="0"/>
                    <a:ea typeface="Microsoft YaHei Light" pitchFamily="34" charset="-122"/>
                    <a:cs typeface="Myanmar Text" pitchFamily="34" charset="0"/>
                  </a:rPr>
                  <a:t>ROSSMOOR</a:t>
                </a:r>
              </a:p>
            </p:txBody>
          </p:sp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xmlns="" id="{8178E66F-1E74-46C7-94F8-D06285A0787B}"/>
                  </a:ext>
                </a:extLst>
              </p:cNvPr>
              <p:cNvSpPr txBox="1"/>
              <p:nvPr/>
            </p:nvSpPr>
            <p:spPr>
              <a:xfrm>
                <a:off x="914400" y="1352550"/>
                <a:ext cx="2057400" cy="22895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800" dirty="0">
                    <a:latin typeface="Myanmar Text" pitchFamily="34" charset="0"/>
                    <a:ea typeface="Microsoft YaHei Light" pitchFamily="34" charset="-122"/>
                    <a:cs typeface="Myanmar Text" pitchFamily="34" charset="0"/>
                  </a:rPr>
                  <a:t>WALNUT CREEK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xmlns="" val="3387660886"/>
      </p:ext>
    </p:extLst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5B5F9AF1-FAD3-487B-A5AE-225E3A975D10}"/>
              </a:ext>
            </a:extLst>
          </p:cNvPr>
          <p:cNvSpPr txBox="1"/>
          <p:nvPr/>
        </p:nvSpPr>
        <p:spPr>
          <a:xfrm>
            <a:off x="76200" y="647700"/>
            <a:ext cx="7467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Ellen Lopez and Associates Team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981200" y="1333500"/>
            <a:ext cx="73152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itchFamily="2" charset="2"/>
              <a:buChar char="Ø"/>
            </a:pPr>
            <a:r>
              <a:rPr lang="en-US" sz="2000" dirty="0">
                <a:ea typeface="Microsoft YaHei Light" pitchFamily="34" charset="-122"/>
              </a:rPr>
              <a:t>Certified Emergency Manager</a:t>
            </a:r>
            <a:br>
              <a:rPr lang="en-US" sz="2000" dirty="0">
                <a:ea typeface="Microsoft YaHei Light" pitchFamily="34" charset="-122"/>
              </a:rPr>
            </a:br>
            <a:r>
              <a:rPr lang="en-US" sz="2000" dirty="0">
                <a:ea typeface="Microsoft YaHei Light" pitchFamily="34" charset="-122"/>
              </a:rPr>
              <a:t>30 Years of Experience</a:t>
            </a:r>
          </a:p>
          <a:p>
            <a:pPr marL="571500" lvl="1"/>
            <a:r>
              <a:rPr lang="en-US" sz="2000" dirty="0">
                <a:ea typeface="Microsoft YaHei Light" pitchFamily="34" charset="-122"/>
              </a:rPr>
              <a:t>County of Orange, CA</a:t>
            </a:r>
          </a:p>
          <a:p>
            <a:pPr marL="571500" lvl="1"/>
            <a:r>
              <a:rPr lang="en-US" sz="2000" dirty="0">
                <a:ea typeface="Microsoft YaHei Light" pitchFamily="34" charset="-122"/>
              </a:rPr>
              <a:t>City of Santa Monica, CA</a:t>
            </a:r>
          </a:p>
          <a:p>
            <a:pPr marL="571500" lvl="1"/>
            <a:r>
              <a:rPr lang="en-US" sz="2000" dirty="0">
                <a:ea typeface="Microsoft YaHei Light" pitchFamily="34" charset="-122"/>
              </a:rPr>
              <a:t>City of Anaheim, CA</a:t>
            </a:r>
          </a:p>
          <a:p>
            <a:pPr marL="342900" lvl="1" indent="-342900">
              <a:buFont typeface="Wingdings" pitchFamily="2" charset="2"/>
              <a:buChar char="Ø"/>
            </a:pPr>
            <a:r>
              <a:rPr lang="en-US" sz="2000" dirty="0">
                <a:ea typeface="Microsoft YaHei Light" pitchFamily="34" charset="-122"/>
              </a:rPr>
              <a:t>Emergency Management Assessment Program (EMAP) Assessor</a:t>
            </a:r>
          </a:p>
        </p:txBody>
      </p:sp>
      <p:sp>
        <p:nvSpPr>
          <p:cNvPr id="11" name="Rectangle 10"/>
          <p:cNvSpPr/>
          <p:nvPr/>
        </p:nvSpPr>
        <p:spPr>
          <a:xfrm>
            <a:off x="90928" y="1264344"/>
            <a:ext cx="1609928" cy="73866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/>
              <a:t>Ellen Lopez</a:t>
            </a:r>
          </a:p>
          <a:p>
            <a:r>
              <a:rPr lang="en-US" dirty="0"/>
              <a:t>President</a:t>
            </a:r>
            <a:r>
              <a:rPr lang="en-US" b="1" dirty="0"/>
              <a:t> </a:t>
            </a:r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105656" y="3390900"/>
            <a:ext cx="1741952" cy="138499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/>
              <a:t>David Lopez</a:t>
            </a:r>
          </a:p>
          <a:p>
            <a:r>
              <a:rPr lang="en-US" dirty="0"/>
              <a:t>Vice President</a:t>
            </a:r>
          </a:p>
          <a:p>
            <a:r>
              <a:rPr lang="en-US" dirty="0"/>
              <a:t>Project Manager</a:t>
            </a:r>
            <a:endParaRPr lang="en-US" sz="2400" dirty="0"/>
          </a:p>
          <a:p>
            <a:endParaRPr lang="en-US" sz="2400" dirty="0"/>
          </a:p>
        </p:txBody>
      </p:sp>
      <p:sp>
        <p:nvSpPr>
          <p:cNvPr id="13" name="TextBox 12"/>
          <p:cNvSpPr txBox="1"/>
          <p:nvPr/>
        </p:nvSpPr>
        <p:spPr>
          <a:xfrm>
            <a:off x="1981200" y="3467100"/>
            <a:ext cx="716280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itchFamily="2" charset="2"/>
              <a:buChar char="Ø"/>
            </a:pPr>
            <a:r>
              <a:rPr lang="en-US" sz="2000" dirty="0">
                <a:ea typeface="Microsoft YaHei Light" pitchFamily="34" charset="-122"/>
              </a:rPr>
              <a:t>Orange County Fire Authority 33 years</a:t>
            </a:r>
          </a:p>
          <a:p>
            <a:pPr marL="342900" indent="-342900">
              <a:buFont typeface="Wingdings" pitchFamily="2" charset="2"/>
              <a:buChar char="Ø"/>
            </a:pPr>
            <a:r>
              <a:rPr lang="en-US" sz="2000" dirty="0">
                <a:ea typeface="Microsoft YaHei Light" pitchFamily="34" charset="-122"/>
              </a:rPr>
              <a:t>Air Operations Branch Director on CalFire </a:t>
            </a:r>
            <a:br>
              <a:rPr lang="en-US" sz="2000" dirty="0">
                <a:ea typeface="Microsoft YaHei Light" pitchFamily="34" charset="-122"/>
              </a:rPr>
            </a:br>
            <a:r>
              <a:rPr lang="en-US" sz="2000" dirty="0">
                <a:ea typeface="Microsoft YaHei Light" pitchFamily="34" charset="-122"/>
              </a:rPr>
              <a:t>Incident Management Team #1</a:t>
            </a:r>
          </a:p>
          <a:p>
            <a:pPr marL="342900" indent="-342900">
              <a:buFont typeface="Wingdings" pitchFamily="2" charset="2"/>
              <a:buChar char="Ø"/>
            </a:pPr>
            <a:r>
              <a:rPr lang="en-US" sz="2000">
                <a:ea typeface="Microsoft YaHei Light" pitchFamily="34" charset="-122"/>
              </a:rPr>
              <a:t>Subject Matter </a:t>
            </a:r>
            <a:r>
              <a:rPr lang="en-US" sz="2000" dirty="0">
                <a:ea typeface="Microsoft YaHei Light" pitchFamily="34" charset="-122"/>
              </a:rPr>
              <a:t>Expert, Department of Defense (DoD) </a:t>
            </a:r>
            <a:br>
              <a:rPr lang="en-US" sz="2000" dirty="0">
                <a:ea typeface="Microsoft YaHei Light" pitchFamily="34" charset="-122"/>
              </a:rPr>
            </a:br>
            <a:r>
              <a:rPr lang="en-US" sz="2000" dirty="0">
                <a:ea typeface="Microsoft YaHei Light" pitchFamily="34" charset="-122"/>
              </a:rPr>
              <a:t>Support for Domestic Disaster Assistance</a:t>
            </a:r>
          </a:p>
        </p:txBody>
      </p:sp>
      <p:grpSp>
        <p:nvGrpSpPr>
          <p:cNvPr id="14" name="Group 21"/>
          <p:cNvGrpSpPr/>
          <p:nvPr/>
        </p:nvGrpSpPr>
        <p:grpSpPr>
          <a:xfrm>
            <a:off x="152400" y="148167"/>
            <a:ext cx="3943444" cy="560730"/>
            <a:chOff x="5300380" y="113178"/>
            <a:chExt cx="3548658" cy="504657"/>
          </a:xfrm>
        </p:grpSpPr>
        <p:sp>
          <p:nvSpPr>
            <p:cNvPr id="15" name="TextBox 14"/>
            <p:cNvSpPr txBox="1"/>
            <p:nvPr/>
          </p:nvSpPr>
          <p:spPr>
            <a:xfrm>
              <a:off x="6688542" y="216187"/>
              <a:ext cx="2160496" cy="40164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dirty="0"/>
                <a:t>Golden Rain Foundation</a:t>
              </a:r>
            </a:p>
            <a:p>
              <a:r>
                <a:rPr lang="en-US" sz="1100" dirty="0"/>
                <a:t>Emergency Operations Plan Update</a:t>
              </a:r>
            </a:p>
          </p:txBody>
        </p:sp>
        <p:pic>
          <p:nvPicPr>
            <p:cNvPr id="16" name="Picture 4" descr="Related image"/>
            <p:cNvPicPr preferRelativeResize="0"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5300380" y="113178"/>
              <a:ext cx="457200" cy="457200"/>
            </a:xfrm>
            <a:prstGeom prst="rect">
              <a:avLst/>
            </a:prstGeom>
            <a:noFill/>
          </p:spPr>
        </p:pic>
        <p:grpSp>
          <p:nvGrpSpPr>
            <p:cNvPr id="17" name="Group 16"/>
            <p:cNvGrpSpPr/>
            <p:nvPr/>
          </p:nvGrpSpPr>
          <p:grpSpPr>
            <a:xfrm>
              <a:off x="5638800" y="209549"/>
              <a:ext cx="1219200" cy="322966"/>
              <a:chOff x="914400" y="1200150"/>
              <a:chExt cx="2057400" cy="381355"/>
            </a:xfrm>
          </p:grpSpPr>
          <p:sp>
            <p:nvSpPr>
              <p:cNvPr id="18" name="TextBox 17"/>
              <p:cNvSpPr txBox="1"/>
              <p:nvPr/>
            </p:nvSpPr>
            <p:spPr>
              <a:xfrm>
                <a:off x="1100282" y="1200150"/>
                <a:ext cx="1676400" cy="27801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100" dirty="0">
                    <a:latin typeface="Myanmar Text" pitchFamily="34" charset="0"/>
                    <a:ea typeface="Microsoft YaHei Light" pitchFamily="34" charset="-122"/>
                    <a:cs typeface="Myanmar Text" pitchFamily="34" charset="0"/>
                  </a:rPr>
                  <a:t>ROSSMOOR</a:t>
                </a:r>
              </a:p>
            </p:txBody>
          </p:sp>
          <p:sp>
            <p:nvSpPr>
              <p:cNvPr id="19" name="TextBox 18"/>
              <p:cNvSpPr txBox="1"/>
              <p:nvPr/>
            </p:nvSpPr>
            <p:spPr>
              <a:xfrm>
                <a:off x="914400" y="1352550"/>
                <a:ext cx="2057400" cy="22895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800" dirty="0">
                    <a:latin typeface="Myanmar Text" pitchFamily="34" charset="0"/>
                    <a:ea typeface="Microsoft YaHei Light" pitchFamily="34" charset="-122"/>
                    <a:cs typeface="Myanmar Text" pitchFamily="34" charset="0"/>
                  </a:rPr>
                  <a:t>WALNUT CREEK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xmlns="" val="259148816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2" grpId="0"/>
      <p:bldP spid="13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9577" y="523313"/>
            <a:ext cx="7239000" cy="889000"/>
          </a:xfrm>
        </p:spPr>
        <p:txBody>
          <a:bodyPr>
            <a:normAutofit/>
          </a:bodyPr>
          <a:lstStyle/>
          <a:p>
            <a:r>
              <a:rPr lang="en-US" sz="5000" dirty="0">
                <a:solidFill>
                  <a:srgbClr val="0070C0"/>
                </a:solidFill>
              </a:rPr>
              <a:t>  </a:t>
            </a:r>
            <a:r>
              <a:rPr lang="en-US" sz="50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Rossmoor Notifications</a:t>
            </a:r>
          </a:p>
        </p:txBody>
      </p:sp>
      <p:pic>
        <p:nvPicPr>
          <p:cNvPr id="1026" name="Picture 2" descr="Image of news item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286000" y="1377084"/>
            <a:ext cx="3767455" cy="2159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2222500" y="3604922"/>
            <a:ext cx="4699000" cy="12209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67" dirty="0">
                <a:solidFill>
                  <a:srgbClr val="0070C0"/>
                </a:solidFill>
                <a:hlinkClick r:id="rId5"/>
              </a:rPr>
              <a:t>www.rossmoor.com</a:t>
            </a:r>
            <a:endParaRPr lang="en-US" sz="3667" dirty="0">
              <a:solidFill>
                <a:srgbClr val="0070C0"/>
              </a:solidFill>
            </a:endParaRPr>
          </a:p>
          <a:p>
            <a:r>
              <a:rPr lang="en-US" sz="3667" b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  Text/email/voice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598302" y="4894735"/>
            <a:ext cx="5842000" cy="502766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667" b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Phone Registration (925) 988-7688</a:t>
            </a:r>
          </a:p>
        </p:txBody>
      </p:sp>
      <p:grpSp>
        <p:nvGrpSpPr>
          <p:cNvPr id="6" name="Group 21">
            <a:extLst>
              <a:ext uri="{FF2B5EF4-FFF2-40B4-BE49-F238E27FC236}">
                <a16:creationId xmlns:a16="http://schemas.microsoft.com/office/drawing/2014/main" xmlns="" id="{C8E4FA23-A17B-4B11-B7E7-7BF5E19B7785}"/>
              </a:ext>
            </a:extLst>
          </p:cNvPr>
          <p:cNvGrpSpPr/>
          <p:nvPr/>
        </p:nvGrpSpPr>
        <p:grpSpPr>
          <a:xfrm>
            <a:off x="152400" y="148167"/>
            <a:ext cx="3565716" cy="508000"/>
            <a:chOff x="5300380" y="113178"/>
            <a:chExt cx="3565716" cy="457200"/>
          </a:xfrm>
        </p:grpSpPr>
        <p:sp>
          <p:nvSpPr>
            <p:cNvPr id="8" name="TextBox 7">
              <a:extLst>
                <a:ext uri="{FF2B5EF4-FFF2-40B4-BE49-F238E27FC236}">
                  <a16:creationId xmlns:a16="http://schemas.microsoft.com/office/drawing/2014/main" xmlns="" id="{B3EDD9D0-93FC-457B-B3A5-0F0E90EE0980}"/>
                </a:ext>
              </a:extLst>
            </p:cNvPr>
            <p:cNvSpPr txBox="1"/>
            <p:nvPr/>
          </p:nvSpPr>
          <p:spPr>
            <a:xfrm>
              <a:off x="6705600" y="133350"/>
              <a:ext cx="2160496" cy="37394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050" dirty="0"/>
                <a:t>Golden Rain Foundation</a:t>
              </a:r>
            </a:p>
            <a:p>
              <a:r>
                <a:rPr lang="en-US" sz="1050" dirty="0"/>
                <a:t>Emergency Operations </a:t>
              </a:r>
            </a:p>
          </p:txBody>
        </p:sp>
        <p:pic>
          <p:nvPicPr>
            <p:cNvPr id="9" name="Picture 4" descr="Related image">
              <a:extLst>
                <a:ext uri="{FF2B5EF4-FFF2-40B4-BE49-F238E27FC236}">
                  <a16:creationId xmlns:a16="http://schemas.microsoft.com/office/drawing/2014/main" xmlns="" id="{0911D173-BEE4-43E3-A367-E870255201F7}"/>
                </a:ext>
              </a:extLst>
            </p:cNvPr>
            <p:cNvPicPr preferRelativeResize="0"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5300380" y="113178"/>
              <a:ext cx="457200" cy="457200"/>
            </a:xfrm>
            <a:prstGeom prst="rect">
              <a:avLst/>
            </a:prstGeom>
            <a:noFill/>
          </p:spPr>
        </p:pic>
        <p:grpSp>
          <p:nvGrpSpPr>
            <p:cNvPr id="10" name="Group 16">
              <a:extLst>
                <a:ext uri="{FF2B5EF4-FFF2-40B4-BE49-F238E27FC236}">
                  <a16:creationId xmlns:a16="http://schemas.microsoft.com/office/drawing/2014/main" xmlns="" id="{516C2D99-B022-4D89-99EB-CD2406BF5753}"/>
                </a:ext>
              </a:extLst>
            </p:cNvPr>
            <p:cNvGrpSpPr/>
            <p:nvPr/>
          </p:nvGrpSpPr>
          <p:grpSpPr>
            <a:xfrm>
              <a:off x="5638800" y="209549"/>
              <a:ext cx="1219200" cy="322966"/>
              <a:chOff x="914400" y="1200150"/>
              <a:chExt cx="2057400" cy="381355"/>
            </a:xfrm>
          </p:grpSpPr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xmlns="" id="{FED44EBA-5BC2-4CB3-9BE5-C07047D82559}"/>
                  </a:ext>
                </a:extLst>
              </p:cNvPr>
              <p:cNvSpPr txBox="1"/>
              <p:nvPr/>
            </p:nvSpPr>
            <p:spPr>
              <a:xfrm>
                <a:off x="1100282" y="1200150"/>
                <a:ext cx="1676400" cy="27801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100" dirty="0">
                    <a:latin typeface="Myanmar Text" pitchFamily="34" charset="0"/>
                    <a:ea typeface="Microsoft YaHei Light" pitchFamily="34" charset="-122"/>
                    <a:cs typeface="Myanmar Text" pitchFamily="34" charset="0"/>
                  </a:rPr>
                  <a:t>ROSSMOOR</a:t>
                </a:r>
              </a:p>
            </p:txBody>
          </p:sp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xmlns="" id="{2868CD81-7F77-417E-A3A3-59D0D99E533C}"/>
                  </a:ext>
                </a:extLst>
              </p:cNvPr>
              <p:cNvSpPr txBox="1"/>
              <p:nvPr/>
            </p:nvSpPr>
            <p:spPr>
              <a:xfrm>
                <a:off x="914400" y="1352550"/>
                <a:ext cx="2057400" cy="22895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800" dirty="0">
                    <a:latin typeface="Myanmar Text" pitchFamily="34" charset="0"/>
                    <a:ea typeface="Microsoft YaHei Light" pitchFamily="34" charset="-122"/>
                    <a:cs typeface="Myanmar Text" pitchFamily="34" charset="0"/>
                  </a:rPr>
                  <a:t>WALNUT CREEK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xmlns="" val="278216875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Image result for rossmoor walnut creek logo"/>
          <p:cNvPicPr preferRelativeResize="0">
            <a:picLocks noChangeArrowheads="1"/>
          </p:cNvPicPr>
          <p:nvPr/>
        </p:nvPicPr>
        <p:blipFill>
          <a:blip r:embed="rId3" cstate="print">
            <a:lum bright="10000"/>
          </a:blip>
          <a:srcRect r="21143" b="39398"/>
          <a:stretch>
            <a:fillRect/>
          </a:stretch>
        </p:blipFill>
        <p:spPr bwMode="auto">
          <a:xfrm>
            <a:off x="0" y="-76200"/>
            <a:ext cx="9144000" cy="5791200"/>
          </a:xfrm>
          <a:prstGeom prst="rect">
            <a:avLst/>
          </a:prstGeom>
          <a:noFill/>
        </p:spPr>
      </p:pic>
      <p:grpSp>
        <p:nvGrpSpPr>
          <p:cNvPr id="2" name="Group 21"/>
          <p:cNvGrpSpPr/>
          <p:nvPr/>
        </p:nvGrpSpPr>
        <p:grpSpPr>
          <a:xfrm>
            <a:off x="152400" y="148167"/>
            <a:ext cx="3565716" cy="508000"/>
            <a:chOff x="5300380" y="113178"/>
            <a:chExt cx="3565716" cy="457200"/>
          </a:xfrm>
        </p:grpSpPr>
        <p:sp>
          <p:nvSpPr>
            <p:cNvPr id="26" name="TextBox 25"/>
            <p:cNvSpPr txBox="1"/>
            <p:nvPr/>
          </p:nvSpPr>
          <p:spPr>
            <a:xfrm>
              <a:off x="6705600" y="133350"/>
              <a:ext cx="2160496" cy="37394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050" dirty="0"/>
                <a:t>Golden Rain Foundation</a:t>
              </a:r>
            </a:p>
            <a:p>
              <a:r>
                <a:rPr lang="en-US" sz="1050" dirty="0"/>
                <a:t>Emergency Operations Plan </a:t>
              </a:r>
            </a:p>
          </p:txBody>
        </p:sp>
        <p:pic>
          <p:nvPicPr>
            <p:cNvPr id="27" name="Picture 4" descr="Related image"/>
            <p:cNvPicPr preferRelativeResize="0"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5300380" y="113178"/>
              <a:ext cx="457200" cy="457200"/>
            </a:xfrm>
            <a:prstGeom prst="rect">
              <a:avLst/>
            </a:prstGeom>
            <a:noFill/>
          </p:spPr>
        </p:pic>
        <p:grpSp>
          <p:nvGrpSpPr>
            <p:cNvPr id="3" name="Group 16"/>
            <p:cNvGrpSpPr/>
            <p:nvPr/>
          </p:nvGrpSpPr>
          <p:grpSpPr>
            <a:xfrm>
              <a:off x="5638800" y="209549"/>
              <a:ext cx="1219200" cy="322966"/>
              <a:chOff x="914400" y="1200150"/>
              <a:chExt cx="2057400" cy="381355"/>
            </a:xfrm>
          </p:grpSpPr>
          <p:sp>
            <p:nvSpPr>
              <p:cNvPr id="29" name="TextBox 28"/>
              <p:cNvSpPr txBox="1"/>
              <p:nvPr/>
            </p:nvSpPr>
            <p:spPr>
              <a:xfrm>
                <a:off x="1100282" y="1200150"/>
                <a:ext cx="1676400" cy="27801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100" dirty="0">
                    <a:latin typeface="Myanmar Text" pitchFamily="34" charset="0"/>
                    <a:ea typeface="Microsoft YaHei Light" pitchFamily="34" charset="-122"/>
                    <a:cs typeface="Myanmar Text" pitchFamily="34" charset="0"/>
                  </a:rPr>
                  <a:t>ROSSMOOR</a:t>
                </a:r>
              </a:p>
            </p:txBody>
          </p:sp>
          <p:sp>
            <p:nvSpPr>
              <p:cNvPr id="30" name="TextBox 29"/>
              <p:cNvSpPr txBox="1"/>
              <p:nvPr/>
            </p:nvSpPr>
            <p:spPr>
              <a:xfrm>
                <a:off x="914400" y="1352550"/>
                <a:ext cx="2057400" cy="22895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800" dirty="0">
                    <a:latin typeface="Myanmar Text" pitchFamily="34" charset="0"/>
                    <a:ea typeface="Microsoft YaHei Light" pitchFamily="34" charset="-122"/>
                    <a:cs typeface="Myanmar Text" pitchFamily="34" charset="0"/>
                  </a:rPr>
                  <a:t>WALNUT CREEK</a:t>
                </a:r>
              </a:p>
            </p:txBody>
          </p:sp>
        </p:grpSp>
      </p:grp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5B5F9AF1-FAD3-487B-A5AE-225E3A975D10}"/>
              </a:ext>
            </a:extLst>
          </p:cNvPr>
          <p:cNvSpPr txBox="1"/>
          <p:nvPr/>
        </p:nvSpPr>
        <p:spPr>
          <a:xfrm>
            <a:off x="600972" y="2096751"/>
            <a:ext cx="74676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i="1" dirty="0"/>
              <a:t>Questions?</a:t>
            </a:r>
          </a:p>
        </p:txBody>
      </p:sp>
    </p:spTree>
    <p:extLst>
      <p:ext uri="{BB962C8B-B14F-4D97-AF65-F5344CB8AC3E}">
        <p14:creationId xmlns:p14="http://schemas.microsoft.com/office/powerpoint/2010/main" xmlns="" val="2591488163"/>
      </p:ext>
    </p:extLst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335280" y="884240"/>
            <a:ext cx="5257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/>
              <a:t>The Planning Process</a:t>
            </a:r>
          </a:p>
        </p:txBody>
      </p:sp>
      <p:sp>
        <p:nvSpPr>
          <p:cNvPr id="14" name="Freeform 13"/>
          <p:cNvSpPr/>
          <p:nvPr/>
        </p:nvSpPr>
        <p:spPr>
          <a:xfrm>
            <a:off x="5958840" y="1780674"/>
            <a:ext cx="2194560" cy="1476636"/>
          </a:xfrm>
          <a:custGeom>
            <a:avLst/>
            <a:gdLst>
              <a:gd name="connsiteX0" fmla="*/ 10633 w 2296633"/>
              <a:gd name="connsiteY0" fmla="*/ 0 h 1828800"/>
              <a:gd name="connsiteX1" fmla="*/ 1722475 w 2296633"/>
              <a:gd name="connsiteY1" fmla="*/ 0 h 1828800"/>
              <a:gd name="connsiteX2" fmla="*/ 2296633 w 2296633"/>
              <a:gd name="connsiteY2" fmla="*/ 882502 h 1828800"/>
              <a:gd name="connsiteX3" fmla="*/ 1754372 w 2296633"/>
              <a:gd name="connsiteY3" fmla="*/ 1828800 h 1828800"/>
              <a:gd name="connsiteX4" fmla="*/ 0 w 2296633"/>
              <a:gd name="connsiteY4" fmla="*/ 1807535 h 1828800"/>
              <a:gd name="connsiteX5" fmla="*/ 10633 w 2296633"/>
              <a:gd name="connsiteY5" fmla="*/ 0 h 1828800"/>
              <a:gd name="connsiteX0" fmla="*/ 10633 w 2296633"/>
              <a:gd name="connsiteY0" fmla="*/ 0 h 1828800"/>
              <a:gd name="connsiteX1" fmla="*/ 1722475 w 2296633"/>
              <a:gd name="connsiteY1" fmla="*/ 0 h 1828800"/>
              <a:gd name="connsiteX2" fmla="*/ 2296633 w 2296633"/>
              <a:gd name="connsiteY2" fmla="*/ 882502 h 1828800"/>
              <a:gd name="connsiteX3" fmla="*/ 1754372 w 2296633"/>
              <a:gd name="connsiteY3" fmla="*/ 1828800 h 1828800"/>
              <a:gd name="connsiteX4" fmla="*/ 0 w 2296633"/>
              <a:gd name="connsiteY4" fmla="*/ 1807535 h 1828800"/>
              <a:gd name="connsiteX5" fmla="*/ 10633 w 2296633"/>
              <a:gd name="connsiteY5" fmla="*/ 0 h 1828800"/>
              <a:gd name="connsiteX0" fmla="*/ 10633 w 2296633"/>
              <a:gd name="connsiteY0" fmla="*/ 0 h 1828800"/>
              <a:gd name="connsiteX1" fmla="*/ 1722475 w 2296633"/>
              <a:gd name="connsiteY1" fmla="*/ 0 h 1828800"/>
              <a:gd name="connsiteX2" fmla="*/ 2296633 w 2296633"/>
              <a:gd name="connsiteY2" fmla="*/ 882502 h 1828800"/>
              <a:gd name="connsiteX3" fmla="*/ 1754372 w 2296633"/>
              <a:gd name="connsiteY3" fmla="*/ 1828800 h 1828800"/>
              <a:gd name="connsiteX4" fmla="*/ 0 w 2296633"/>
              <a:gd name="connsiteY4" fmla="*/ 1807535 h 1828800"/>
              <a:gd name="connsiteX5" fmla="*/ 10633 w 2296633"/>
              <a:gd name="connsiteY5" fmla="*/ 0 h 1828800"/>
              <a:gd name="connsiteX0" fmla="*/ 10633 w 2296633"/>
              <a:gd name="connsiteY0" fmla="*/ 0 h 1828800"/>
              <a:gd name="connsiteX1" fmla="*/ 1722475 w 2296633"/>
              <a:gd name="connsiteY1" fmla="*/ 0 h 1828800"/>
              <a:gd name="connsiteX2" fmla="*/ 2296633 w 2296633"/>
              <a:gd name="connsiteY2" fmla="*/ 882502 h 1828800"/>
              <a:gd name="connsiteX3" fmla="*/ 1754372 w 2296633"/>
              <a:gd name="connsiteY3" fmla="*/ 1828800 h 1828800"/>
              <a:gd name="connsiteX4" fmla="*/ 0 w 2296633"/>
              <a:gd name="connsiteY4" fmla="*/ 1807535 h 1828800"/>
              <a:gd name="connsiteX5" fmla="*/ 10633 w 2296633"/>
              <a:gd name="connsiteY5" fmla="*/ 0 h 1828800"/>
              <a:gd name="connsiteX0" fmla="*/ 10633 w 2296633"/>
              <a:gd name="connsiteY0" fmla="*/ 0 h 1828800"/>
              <a:gd name="connsiteX1" fmla="*/ 1722475 w 2296633"/>
              <a:gd name="connsiteY1" fmla="*/ 0 h 1828800"/>
              <a:gd name="connsiteX2" fmla="*/ 2296633 w 2296633"/>
              <a:gd name="connsiteY2" fmla="*/ 882502 h 1828800"/>
              <a:gd name="connsiteX3" fmla="*/ 1754372 w 2296633"/>
              <a:gd name="connsiteY3" fmla="*/ 1828800 h 1828800"/>
              <a:gd name="connsiteX4" fmla="*/ 0 w 2296633"/>
              <a:gd name="connsiteY4" fmla="*/ 1807535 h 1828800"/>
              <a:gd name="connsiteX5" fmla="*/ 10633 w 2296633"/>
              <a:gd name="connsiteY5" fmla="*/ 0 h 1828800"/>
              <a:gd name="connsiteX0" fmla="*/ 10633 w 2296633"/>
              <a:gd name="connsiteY0" fmla="*/ 0 h 1828800"/>
              <a:gd name="connsiteX1" fmla="*/ 1722475 w 2296633"/>
              <a:gd name="connsiteY1" fmla="*/ 0 h 1828800"/>
              <a:gd name="connsiteX2" fmla="*/ 2296633 w 2296633"/>
              <a:gd name="connsiteY2" fmla="*/ 882502 h 1828800"/>
              <a:gd name="connsiteX3" fmla="*/ 1754372 w 2296633"/>
              <a:gd name="connsiteY3" fmla="*/ 1828800 h 1828800"/>
              <a:gd name="connsiteX4" fmla="*/ 0 w 2296633"/>
              <a:gd name="connsiteY4" fmla="*/ 1807535 h 1828800"/>
              <a:gd name="connsiteX5" fmla="*/ 10633 w 2296633"/>
              <a:gd name="connsiteY5" fmla="*/ 0 h 1828800"/>
              <a:gd name="connsiteX0" fmla="*/ 10633 w 2296633"/>
              <a:gd name="connsiteY0" fmla="*/ 0 h 1828800"/>
              <a:gd name="connsiteX1" fmla="*/ 1722475 w 2296633"/>
              <a:gd name="connsiteY1" fmla="*/ 0 h 1828800"/>
              <a:gd name="connsiteX2" fmla="*/ 2296633 w 2296633"/>
              <a:gd name="connsiteY2" fmla="*/ 882502 h 1828800"/>
              <a:gd name="connsiteX3" fmla="*/ 1754372 w 2296633"/>
              <a:gd name="connsiteY3" fmla="*/ 1828800 h 1828800"/>
              <a:gd name="connsiteX4" fmla="*/ 0 w 2296633"/>
              <a:gd name="connsiteY4" fmla="*/ 1807535 h 1828800"/>
              <a:gd name="connsiteX5" fmla="*/ 10633 w 2296633"/>
              <a:gd name="connsiteY5" fmla="*/ 0 h 1828800"/>
              <a:gd name="connsiteX0" fmla="*/ 10633 w 2296633"/>
              <a:gd name="connsiteY0" fmla="*/ 0 h 1828800"/>
              <a:gd name="connsiteX1" fmla="*/ 1722475 w 2296633"/>
              <a:gd name="connsiteY1" fmla="*/ 0 h 1828800"/>
              <a:gd name="connsiteX2" fmla="*/ 2296633 w 2296633"/>
              <a:gd name="connsiteY2" fmla="*/ 882502 h 1828800"/>
              <a:gd name="connsiteX3" fmla="*/ 1754372 w 2296633"/>
              <a:gd name="connsiteY3" fmla="*/ 1828800 h 1828800"/>
              <a:gd name="connsiteX4" fmla="*/ 0 w 2296633"/>
              <a:gd name="connsiteY4" fmla="*/ 1807535 h 1828800"/>
              <a:gd name="connsiteX5" fmla="*/ 10633 w 2296633"/>
              <a:gd name="connsiteY5" fmla="*/ 0 h 1828800"/>
              <a:gd name="connsiteX0" fmla="*/ 10633 w 2296633"/>
              <a:gd name="connsiteY0" fmla="*/ 0 h 1828800"/>
              <a:gd name="connsiteX1" fmla="*/ 1722475 w 2296633"/>
              <a:gd name="connsiteY1" fmla="*/ 0 h 1828800"/>
              <a:gd name="connsiteX2" fmla="*/ 2296633 w 2296633"/>
              <a:gd name="connsiteY2" fmla="*/ 882502 h 1828800"/>
              <a:gd name="connsiteX3" fmla="*/ 1754372 w 2296633"/>
              <a:gd name="connsiteY3" fmla="*/ 1828800 h 1828800"/>
              <a:gd name="connsiteX4" fmla="*/ 0 w 2296633"/>
              <a:gd name="connsiteY4" fmla="*/ 1807535 h 1828800"/>
              <a:gd name="connsiteX5" fmla="*/ 10633 w 2296633"/>
              <a:gd name="connsiteY5" fmla="*/ 0 h 1828800"/>
              <a:gd name="connsiteX0" fmla="*/ 10633 w 2302983"/>
              <a:gd name="connsiteY0" fmla="*/ 0 h 1828800"/>
              <a:gd name="connsiteX1" fmla="*/ 1722475 w 2302983"/>
              <a:gd name="connsiteY1" fmla="*/ 0 h 1828800"/>
              <a:gd name="connsiteX2" fmla="*/ 2302983 w 2302983"/>
              <a:gd name="connsiteY2" fmla="*/ 895202 h 1828800"/>
              <a:gd name="connsiteX3" fmla="*/ 1754372 w 2302983"/>
              <a:gd name="connsiteY3" fmla="*/ 1828800 h 1828800"/>
              <a:gd name="connsiteX4" fmla="*/ 0 w 2302983"/>
              <a:gd name="connsiteY4" fmla="*/ 1807535 h 1828800"/>
              <a:gd name="connsiteX5" fmla="*/ 10633 w 2302983"/>
              <a:gd name="connsiteY5" fmla="*/ 0 h 1828800"/>
              <a:gd name="connsiteX0" fmla="*/ 10633 w 2302983"/>
              <a:gd name="connsiteY0" fmla="*/ 0 h 1828800"/>
              <a:gd name="connsiteX1" fmla="*/ 1722475 w 2302983"/>
              <a:gd name="connsiteY1" fmla="*/ 0 h 1828800"/>
              <a:gd name="connsiteX2" fmla="*/ 2302983 w 2302983"/>
              <a:gd name="connsiteY2" fmla="*/ 895202 h 1828800"/>
              <a:gd name="connsiteX3" fmla="*/ 1754372 w 2302983"/>
              <a:gd name="connsiteY3" fmla="*/ 1828800 h 1828800"/>
              <a:gd name="connsiteX4" fmla="*/ 0 w 2302983"/>
              <a:gd name="connsiteY4" fmla="*/ 1807535 h 1828800"/>
              <a:gd name="connsiteX5" fmla="*/ 10633 w 2302983"/>
              <a:gd name="connsiteY5" fmla="*/ 0 h 1828800"/>
              <a:gd name="connsiteX0" fmla="*/ 10633 w 2302983"/>
              <a:gd name="connsiteY0" fmla="*/ 0 h 1828800"/>
              <a:gd name="connsiteX1" fmla="*/ 1722475 w 2302983"/>
              <a:gd name="connsiteY1" fmla="*/ 0 h 1828800"/>
              <a:gd name="connsiteX2" fmla="*/ 2302983 w 2302983"/>
              <a:gd name="connsiteY2" fmla="*/ 895202 h 1828800"/>
              <a:gd name="connsiteX3" fmla="*/ 1754372 w 2302983"/>
              <a:gd name="connsiteY3" fmla="*/ 1828800 h 1828800"/>
              <a:gd name="connsiteX4" fmla="*/ 0 w 2302983"/>
              <a:gd name="connsiteY4" fmla="*/ 1807535 h 1828800"/>
              <a:gd name="connsiteX5" fmla="*/ 10633 w 2302983"/>
              <a:gd name="connsiteY5" fmla="*/ 0 h 1828800"/>
              <a:gd name="connsiteX0" fmla="*/ 10633 w 2302983"/>
              <a:gd name="connsiteY0" fmla="*/ 0 h 1828800"/>
              <a:gd name="connsiteX1" fmla="*/ 1722475 w 2302983"/>
              <a:gd name="connsiteY1" fmla="*/ 0 h 1828800"/>
              <a:gd name="connsiteX2" fmla="*/ 2302983 w 2302983"/>
              <a:gd name="connsiteY2" fmla="*/ 895202 h 1828800"/>
              <a:gd name="connsiteX3" fmla="*/ 1754372 w 2302983"/>
              <a:gd name="connsiteY3" fmla="*/ 1828800 h 1828800"/>
              <a:gd name="connsiteX4" fmla="*/ 0 w 2302983"/>
              <a:gd name="connsiteY4" fmla="*/ 1807535 h 1828800"/>
              <a:gd name="connsiteX5" fmla="*/ 10633 w 2302983"/>
              <a:gd name="connsiteY5" fmla="*/ 0 h 1828800"/>
              <a:gd name="connsiteX0" fmla="*/ 10633 w 2302983"/>
              <a:gd name="connsiteY0" fmla="*/ 0 h 1828800"/>
              <a:gd name="connsiteX1" fmla="*/ 1722475 w 2302983"/>
              <a:gd name="connsiteY1" fmla="*/ 0 h 1828800"/>
              <a:gd name="connsiteX2" fmla="*/ 2302983 w 2302983"/>
              <a:gd name="connsiteY2" fmla="*/ 895202 h 1828800"/>
              <a:gd name="connsiteX3" fmla="*/ 1754372 w 2302983"/>
              <a:gd name="connsiteY3" fmla="*/ 1828800 h 1828800"/>
              <a:gd name="connsiteX4" fmla="*/ 0 w 2302983"/>
              <a:gd name="connsiteY4" fmla="*/ 1807535 h 1828800"/>
              <a:gd name="connsiteX5" fmla="*/ 10633 w 2302983"/>
              <a:gd name="connsiteY5" fmla="*/ 0 h 1828800"/>
              <a:gd name="connsiteX0" fmla="*/ 10633 w 2302983"/>
              <a:gd name="connsiteY0" fmla="*/ 0 h 1828800"/>
              <a:gd name="connsiteX1" fmla="*/ 1722475 w 2302983"/>
              <a:gd name="connsiteY1" fmla="*/ 0 h 1828800"/>
              <a:gd name="connsiteX2" fmla="*/ 2302983 w 2302983"/>
              <a:gd name="connsiteY2" fmla="*/ 895202 h 1828800"/>
              <a:gd name="connsiteX3" fmla="*/ 1754372 w 2302983"/>
              <a:gd name="connsiteY3" fmla="*/ 1828800 h 1828800"/>
              <a:gd name="connsiteX4" fmla="*/ 0 w 2302983"/>
              <a:gd name="connsiteY4" fmla="*/ 1807535 h 1828800"/>
              <a:gd name="connsiteX5" fmla="*/ 10633 w 2302983"/>
              <a:gd name="connsiteY5" fmla="*/ 0 h 1828800"/>
              <a:gd name="connsiteX0" fmla="*/ 10633 w 2302983"/>
              <a:gd name="connsiteY0" fmla="*/ 0 h 1828800"/>
              <a:gd name="connsiteX1" fmla="*/ 1722475 w 2302983"/>
              <a:gd name="connsiteY1" fmla="*/ 0 h 1828800"/>
              <a:gd name="connsiteX2" fmla="*/ 2302983 w 2302983"/>
              <a:gd name="connsiteY2" fmla="*/ 895202 h 1828800"/>
              <a:gd name="connsiteX3" fmla="*/ 1754372 w 2302983"/>
              <a:gd name="connsiteY3" fmla="*/ 1828800 h 1828800"/>
              <a:gd name="connsiteX4" fmla="*/ 0 w 2302983"/>
              <a:gd name="connsiteY4" fmla="*/ 1807535 h 1828800"/>
              <a:gd name="connsiteX5" fmla="*/ 10633 w 2302983"/>
              <a:gd name="connsiteY5" fmla="*/ 0 h 1828800"/>
              <a:gd name="connsiteX0" fmla="*/ 10633 w 2302983"/>
              <a:gd name="connsiteY0" fmla="*/ 0 h 1828800"/>
              <a:gd name="connsiteX1" fmla="*/ 1722475 w 2302983"/>
              <a:gd name="connsiteY1" fmla="*/ 0 h 1828800"/>
              <a:gd name="connsiteX2" fmla="*/ 2302983 w 2302983"/>
              <a:gd name="connsiteY2" fmla="*/ 895202 h 1828800"/>
              <a:gd name="connsiteX3" fmla="*/ 1754372 w 2302983"/>
              <a:gd name="connsiteY3" fmla="*/ 1828800 h 1828800"/>
              <a:gd name="connsiteX4" fmla="*/ 0 w 2302983"/>
              <a:gd name="connsiteY4" fmla="*/ 1807535 h 1828800"/>
              <a:gd name="connsiteX5" fmla="*/ 10633 w 2302983"/>
              <a:gd name="connsiteY5" fmla="*/ 0 h 1828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302983" h="1828800">
                <a:moveTo>
                  <a:pt x="10633" y="0"/>
                </a:moveTo>
                <a:lnTo>
                  <a:pt x="1722475" y="0"/>
                </a:lnTo>
                <a:cubicBezTo>
                  <a:pt x="2015461" y="211617"/>
                  <a:pt x="2302097" y="747085"/>
                  <a:pt x="2302983" y="895202"/>
                </a:cubicBezTo>
                <a:cubicBezTo>
                  <a:pt x="2300029" y="1083635"/>
                  <a:pt x="1985926" y="1532417"/>
                  <a:pt x="1754372" y="1828800"/>
                </a:cubicBezTo>
                <a:lnTo>
                  <a:pt x="0" y="1807535"/>
                </a:lnTo>
                <a:cubicBezTo>
                  <a:pt x="3544" y="1205023"/>
                  <a:pt x="7089" y="602512"/>
                  <a:pt x="10633" y="0"/>
                </a:cubicBezTo>
                <a:close/>
              </a:path>
            </a:pathLst>
          </a:custGeom>
          <a:gradFill>
            <a:gsLst>
              <a:gs pos="0">
                <a:srgbClr val="19270F"/>
              </a:gs>
              <a:gs pos="99000">
                <a:schemeClr val="accent6">
                  <a:lumMod val="50000"/>
                </a:schemeClr>
              </a:gs>
            </a:gsLst>
            <a:lin ang="5400000" scaled="0"/>
          </a:gradFill>
          <a:ln w="57150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31520" rtlCol="0" anchor="t" anchorCtr="0"/>
          <a:lstStyle/>
          <a:p>
            <a:endParaRPr lang="en-US" sz="800" dirty="0"/>
          </a:p>
          <a:p>
            <a:r>
              <a:rPr lang="en-US" sz="2400" b="1" dirty="0"/>
              <a:t>Step 5</a:t>
            </a:r>
          </a:p>
          <a:p>
            <a:r>
              <a:rPr lang="en-US" sz="1400" b="1" dirty="0"/>
              <a:t>Approval</a:t>
            </a:r>
            <a:br>
              <a:rPr lang="en-US" sz="1400" b="1" dirty="0"/>
            </a:br>
            <a:r>
              <a:rPr lang="en-US" sz="1400" b="1" dirty="0"/>
              <a:t>Implementation</a:t>
            </a:r>
            <a:br>
              <a:rPr lang="en-US" sz="1400" b="1" dirty="0"/>
            </a:br>
            <a:r>
              <a:rPr lang="en-US" sz="1400" b="1" dirty="0"/>
              <a:t>&amp; Maintenance</a:t>
            </a:r>
            <a:endParaRPr lang="en-US" sz="1600" b="1" dirty="0"/>
          </a:p>
        </p:txBody>
      </p:sp>
      <p:sp>
        <p:nvSpPr>
          <p:cNvPr id="15" name="Freeform 14"/>
          <p:cNvSpPr/>
          <p:nvPr/>
        </p:nvSpPr>
        <p:spPr>
          <a:xfrm>
            <a:off x="4632960" y="1790700"/>
            <a:ext cx="1920240" cy="1476636"/>
          </a:xfrm>
          <a:custGeom>
            <a:avLst/>
            <a:gdLst>
              <a:gd name="connsiteX0" fmla="*/ 10633 w 2296633"/>
              <a:gd name="connsiteY0" fmla="*/ 0 h 1828800"/>
              <a:gd name="connsiteX1" fmla="*/ 1722475 w 2296633"/>
              <a:gd name="connsiteY1" fmla="*/ 0 h 1828800"/>
              <a:gd name="connsiteX2" fmla="*/ 2296633 w 2296633"/>
              <a:gd name="connsiteY2" fmla="*/ 882502 h 1828800"/>
              <a:gd name="connsiteX3" fmla="*/ 1754372 w 2296633"/>
              <a:gd name="connsiteY3" fmla="*/ 1828800 h 1828800"/>
              <a:gd name="connsiteX4" fmla="*/ 0 w 2296633"/>
              <a:gd name="connsiteY4" fmla="*/ 1807535 h 1828800"/>
              <a:gd name="connsiteX5" fmla="*/ 10633 w 2296633"/>
              <a:gd name="connsiteY5" fmla="*/ 0 h 1828800"/>
              <a:gd name="connsiteX0" fmla="*/ 10633 w 2296633"/>
              <a:gd name="connsiteY0" fmla="*/ 0 h 1828800"/>
              <a:gd name="connsiteX1" fmla="*/ 1722475 w 2296633"/>
              <a:gd name="connsiteY1" fmla="*/ 0 h 1828800"/>
              <a:gd name="connsiteX2" fmla="*/ 2296633 w 2296633"/>
              <a:gd name="connsiteY2" fmla="*/ 882502 h 1828800"/>
              <a:gd name="connsiteX3" fmla="*/ 1754372 w 2296633"/>
              <a:gd name="connsiteY3" fmla="*/ 1828800 h 1828800"/>
              <a:gd name="connsiteX4" fmla="*/ 0 w 2296633"/>
              <a:gd name="connsiteY4" fmla="*/ 1807535 h 1828800"/>
              <a:gd name="connsiteX5" fmla="*/ 10633 w 2296633"/>
              <a:gd name="connsiteY5" fmla="*/ 0 h 1828800"/>
              <a:gd name="connsiteX0" fmla="*/ 10633 w 2296633"/>
              <a:gd name="connsiteY0" fmla="*/ 0 h 1828800"/>
              <a:gd name="connsiteX1" fmla="*/ 1722475 w 2296633"/>
              <a:gd name="connsiteY1" fmla="*/ 0 h 1828800"/>
              <a:gd name="connsiteX2" fmla="*/ 2296633 w 2296633"/>
              <a:gd name="connsiteY2" fmla="*/ 882502 h 1828800"/>
              <a:gd name="connsiteX3" fmla="*/ 1754372 w 2296633"/>
              <a:gd name="connsiteY3" fmla="*/ 1828800 h 1828800"/>
              <a:gd name="connsiteX4" fmla="*/ 0 w 2296633"/>
              <a:gd name="connsiteY4" fmla="*/ 1807535 h 1828800"/>
              <a:gd name="connsiteX5" fmla="*/ 10633 w 2296633"/>
              <a:gd name="connsiteY5" fmla="*/ 0 h 1828800"/>
              <a:gd name="connsiteX0" fmla="*/ 10633 w 2296633"/>
              <a:gd name="connsiteY0" fmla="*/ 0 h 1828800"/>
              <a:gd name="connsiteX1" fmla="*/ 1722475 w 2296633"/>
              <a:gd name="connsiteY1" fmla="*/ 0 h 1828800"/>
              <a:gd name="connsiteX2" fmla="*/ 2296633 w 2296633"/>
              <a:gd name="connsiteY2" fmla="*/ 882502 h 1828800"/>
              <a:gd name="connsiteX3" fmla="*/ 1754372 w 2296633"/>
              <a:gd name="connsiteY3" fmla="*/ 1828800 h 1828800"/>
              <a:gd name="connsiteX4" fmla="*/ 0 w 2296633"/>
              <a:gd name="connsiteY4" fmla="*/ 1807535 h 1828800"/>
              <a:gd name="connsiteX5" fmla="*/ 10633 w 2296633"/>
              <a:gd name="connsiteY5" fmla="*/ 0 h 1828800"/>
              <a:gd name="connsiteX0" fmla="*/ 10633 w 2296633"/>
              <a:gd name="connsiteY0" fmla="*/ 0 h 1828800"/>
              <a:gd name="connsiteX1" fmla="*/ 1722475 w 2296633"/>
              <a:gd name="connsiteY1" fmla="*/ 0 h 1828800"/>
              <a:gd name="connsiteX2" fmla="*/ 2296633 w 2296633"/>
              <a:gd name="connsiteY2" fmla="*/ 882502 h 1828800"/>
              <a:gd name="connsiteX3" fmla="*/ 1754372 w 2296633"/>
              <a:gd name="connsiteY3" fmla="*/ 1828800 h 1828800"/>
              <a:gd name="connsiteX4" fmla="*/ 0 w 2296633"/>
              <a:gd name="connsiteY4" fmla="*/ 1807535 h 1828800"/>
              <a:gd name="connsiteX5" fmla="*/ 10633 w 2296633"/>
              <a:gd name="connsiteY5" fmla="*/ 0 h 1828800"/>
              <a:gd name="connsiteX0" fmla="*/ 10633 w 2296633"/>
              <a:gd name="connsiteY0" fmla="*/ 0 h 1828800"/>
              <a:gd name="connsiteX1" fmla="*/ 1722475 w 2296633"/>
              <a:gd name="connsiteY1" fmla="*/ 0 h 1828800"/>
              <a:gd name="connsiteX2" fmla="*/ 2296633 w 2296633"/>
              <a:gd name="connsiteY2" fmla="*/ 882502 h 1828800"/>
              <a:gd name="connsiteX3" fmla="*/ 1754372 w 2296633"/>
              <a:gd name="connsiteY3" fmla="*/ 1828800 h 1828800"/>
              <a:gd name="connsiteX4" fmla="*/ 0 w 2296633"/>
              <a:gd name="connsiteY4" fmla="*/ 1807535 h 1828800"/>
              <a:gd name="connsiteX5" fmla="*/ 10633 w 2296633"/>
              <a:gd name="connsiteY5" fmla="*/ 0 h 1828800"/>
              <a:gd name="connsiteX0" fmla="*/ 10633 w 2296633"/>
              <a:gd name="connsiteY0" fmla="*/ 0 h 1828800"/>
              <a:gd name="connsiteX1" fmla="*/ 1722475 w 2296633"/>
              <a:gd name="connsiteY1" fmla="*/ 0 h 1828800"/>
              <a:gd name="connsiteX2" fmla="*/ 2296633 w 2296633"/>
              <a:gd name="connsiteY2" fmla="*/ 882502 h 1828800"/>
              <a:gd name="connsiteX3" fmla="*/ 1754372 w 2296633"/>
              <a:gd name="connsiteY3" fmla="*/ 1828800 h 1828800"/>
              <a:gd name="connsiteX4" fmla="*/ 0 w 2296633"/>
              <a:gd name="connsiteY4" fmla="*/ 1807535 h 1828800"/>
              <a:gd name="connsiteX5" fmla="*/ 10633 w 2296633"/>
              <a:gd name="connsiteY5" fmla="*/ 0 h 1828800"/>
              <a:gd name="connsiteX0" fmla="*/ 10633 w 2296633"/>
              <a:gd name="connsiteY0" fmla="*/ 0 h 1828800"/>
              <a:gd name="connsiteX1" fmla="*/ 1722475 w 2296633"/>
              <a:gd name="connsiteY1" fmla="*/ 0 h 1828800"/>
              <a:gd name="connsiteX2" fmla="*/ 2296633 w 2296633"/>
              <a:gd name="connsiteY2" fmla="*/ 882502 h 1828800"/>
              <a:gd name="connsiteX3" fmla="*/ 1754372 w 2296633"/>
              <a:gd name="connsiteY3" fmla="*/ 1828800 h 1828800"/>
              <a:gd name="connsiteX4" fmla="*/ 0 w 2296633"/>
              <a:gd name="connsiteY4" fmla="*/ 1807535 h 1828800"/>
              <a:gd name="connsiteX5" fmla="*/ 10633 w 2296633"/>
              <a:gd name="connsiteY5" fmla="*/ 0 h 1828800"/>
              <a:gd name="connsiteX0" fmla="*/ 10633 w 2296633"/>
              <a:gd name="connsiteY0" fmla="*/ 0 h 1828800"/>
              <a:gd name="connsiteX1" fmla="*/ 1722475 w 2296633"/>
              <a:gd name="connsiteY1" fmla="*/ 0 h 1828800"/>
              <a:gd name="connsiteX2" fmla="*/ 2296633 w 2296633"/>
              <a:gd name="connsiteY2" fmla="*/ 882502 h 1828800"/>
              <a:gd name="connsiteX3" fmla="*/ 1754372 w 2296633"/>
              <a:gd name="connsiteY3" fmla="*/ 1828800 h 1828800"/>
              <a:gd name="connsiteX4" fmla="*/ 0 w 2296633"/>
              <a:gd name="connsiteY4" fmla="*/ 1807535 h 1828800"/>
              <a:gd name="connsiteX5" fmla="*/ 10633 w 2296633"/>
              <a:gd name="connsiteY5" fmla="*/ 0 h 1828800"/>
              <a:gd name="connsiteX0" fmla="*/ 10633 w 2302983"/>
              <a:gd name="connsiteY0" fmla="*/ 0 h 1828800"/>
              <a:gd name="connsiteX1" fmla="*/ 1722475 w 2302983"/>
              <a:gd name="connsiteY1" fmla="*/ 0 h 1828800"/>
              <a:gd name="connsiteX2" fmla="*/ 2302983 w 2302983"/>
              <a:gd name="connsiteY2" fmla="*/ 895202 h 1828800"/>
              <a:gd name="connsiteX3" fmla="*/ 1754372 w 2302983"/>
              <a:gd name="connsiteY3" fmla="*/ 1828800 h 1828800"/>
              <a:gd name="connsiteX4" fmla="*/ 0 w 2302983"/>
              <a:gd name="connsiteY4" fmla="*/ 1807535 h 1828800"/>
              <a:gd name="connsiteX5" fmla="*/ 10633 w 2302983"/>
              <a:gd name="connsiteY5" fmla="*/ 0 h 1828800"/>
              <a:gd name="connsiteX0" fmla="*/ 10633 w 2302983"/>
              <a:gd name="connsiteY0" fmla="*/ 0 h 1828800"/>
              <a:gd name="connsiteX1" fmla="*/ 1722475 w 2302983"/>
              <a:gd name="connsiteY1" fmla="*/ 0 h 1828800"/>
              <a:gd name="connsiteX2" fmla="*/ 2302983 w 2302983"/>
              <a:gd name="connsiteY2" fmla="*/ 895202 h 1828800"/>
              <a:gd name="connsiteX3" fmla="*/ 1754372 w 2302983"/>
              <a:gd name="connsiteY3" fmla="*/ 1828800 h 1828800"/>
              <a:gd name="connsiteX4" fmla="*/ 0 w 2302983"/>
              <a:gd name="connsiteY4" fmla="*/ 1807535 h 1828800"/>
              <a:gd name="connsiteX5" fmla="*/ 10633 w 2302983"/>
              <a:gd name="connsiteY5" fmla="*/ 0 h 1828800"/>
              <a:gd name="connsiteX0" fmla="*/ 10633 w 2302983"/>
              <a:gd name="connsiteY0" fmla="*/ 0 h 1828800"/>
              <a:gd name="connsiteX1" fmla="*/ 1722475 w 2302983"/>
              <a:gd name="connsiteY1" fmla="*/ 0 h 1828800"/>
              <a:gd name="connsiteX2" fmla="*/ 2302983 w 2302983"/>
              <a:gd name="connsiteY2" fmla="*/ 895202 h 1828800"/>
              <a:gd name="connsiteX3" fmla="*/ 1754372 w 2302983"/>
              <a:gd name="connsiteY3" fmla="*/ 1828800 h 1828800"/>
              <a:gd name="connsiteX4" fmla="*/ 0 w 2302983"/>
              <a:gd name="connsiteY4" fmla="*/ 1807535 h 1828800"/>
              <a:gd name="connsiteX5" fmla="*/ 10633 w 2302983"/>
              <a:gd name="connsiteY5" fmla="*/ 0 h 1828800"/>
              <a:gd name="connsiteX0" fmla="*/ 10633 w 2302983"/>
              <a:gd name="connsiteY0" fmla="*/ 0 h 1828800"/>
              <a:gd name="connsiteX1" fmla="*/ 1722475 w 2302983"/>
              <a:gd name="connsiteY1" fmla="*/ 0 h 1828800"/>
              <a:gd name="connsiteX2" fmla="*/ 2302983 w 2302983"/>
              <a:gd name="connsiteY2" fmla="*/ 895202 h 1828800"/>
              <a:gd name="connsiteX3" fmla="*/ 1754372 w 2302983"/>
              <a:gd name="connsiteY3" fmla="*/ 1828800 h 1828800"/>
              <a:gd name="connsiteX4" fmla="*/ 0 w 2302983"/>
              <a:gd name="connsiteY4" fmla="*/ 1807535 h 1828800"/>
              <a:gd name="connsiteX5" fmla="*/ 10633 w 2302983"/>
              <a:gd name="connsiteY5" fmla="*/ 0 h 1828800"/>
              <a:gd name="connsiteX0" fmla="*/ 10633 w 2302983"/>
              <a:gd name="connsiteY0" fmla="*/ 0 h 1828800"/>
              <a:gd name="connsiteX1" fmla="*/ 1722475 w 2302983"/>
              <a:gd name="connsiteY1" fmla="*/ 0 h 1828800"/>
              <a:gd name="connsiteX2" fmla="*/ 2302983 w 2302983"/>
              <a:gd name="connsiteY2" fmla="*/ 895202 h 1828800"/>
              <a:gd name="connsiteX3" fmla="*/ 1754372 w 2302983"/>
              <a:gd name="connsiteY3" fmla="*/ 1828800 h 1828800"/>
              <a:gd name="connsiteX4" fmla="*/ 0 w 2302983"/>
              <a:gd name="connsiteY4" fmla="*/ 1807535 h 1828800"/>
              <a:gd name="connsiteX5" fmla="*/ 10633 w 2302983"/>
              <a:gd name="connsiteY5" fmla="*/ 0 h 1828800"/>
              <a:gd name="connsiteX0" fmla="*/ 10633 w 2302983"/>
              <a:gd name="connsiteY0" fmla="*/ 0 h 1828800"/>
              <a:gd name="connsiteX1" fmla="*/ 1722475 w 2302983"/>
              <a:gd name="connsiteY1" fmla="*/ 0 h 1828800"/>
              <a:gd name="connsiteX2" fmla="*/ 2302983 w 2302983"/>
              <a:gd name="connsiteY2" fmla="*/ 895202 h 1828800"/>
              <a:gd name="connsiteX3" fmla="*/ 1754372 w 2302983"/>
              <a:gd name="connsiteY3" fmla="*/ 1828800 h 1828800"/>
              <a:gd name="connsiteX4" fmla="*/ 0 w 2302983"/>
              <a:gd name="connsiteY4" fmla="*/ 1807535 h 1828800"/>
              <a:gd name="connsiteX5" fmla="*/ 10633 w 2302983"/>
              <a:gd name="connsiteY5" fmla="*/ 0 h 1828800"/>
              <a:gd name="connsiteX0" fmla="*/ 10633 w 2302983"/>
              <a:gd name="connsiteY0" fmla="*/ 0 h 1828800"/>
              <a:gd name="connsiteX1" fmla="*/ 1722475 w 2302983"/>
              <a:gd name="connsiteY1" fmla="*/ 0 h 1828800"/>
              <a:gd name="connsiteX2" fmla="*/ 2302983 w 2302983"/>
              <a:gd name="connsiteY2" fmla="*/ 895202 h 1828800"/>
              <a:gd name="connsiteX3" fmla="*/ 1754372 w 2302983"/>
              <a:gd name="connsiteY3" fmla="*/ 1828800 h 1828800"/>
              <a:gd name="connsiteX4" fmla="*/ 0 w 2302983"/>
              <a:gd name="connsiteY4" fmla="*/ 1807535 h 1828800"/>
              <a:gd name="connsiteX5" fmla="*/ 10633 w 2302983"/>
              <a:gd name="connsiteY5" fmla="*/ 0 h 1828800"/>
              <a:gd name="connsiteX0" fmla="*/ 10633 w 2302983"/>
              <a:gd name="connsiteY0" fmla="*/ 0 h 1828800"/>
              <a:gd name="connsiteX1" fmla="*/ 1722475 w 2302983"/>
              <a:gd name="connsiteY1" fmla="*/ 0 h 1828800"/>
              <a:gd name="connsiteX2" fmla="*/ 2302983 w 2302983"/>
              <a:gd name="connsiteY2" fmla="*/ 895202 h 1828800"/>
              <a:gd name="connsiteX3" fmla="*/ 1754372 w 2302983"/>
              <a:gd name="connsiteY3" fmla="*/ 1828800 h 1828800"/>
              <a:gd name="connsiteX4" fmla="*/ 0 w 2302983"/>
              <a:gd name="connsiteY4" fmla="*/ 1807535 h 1828800"/>
              <a:gd name="connsiteX5" fmla="*/ 10633 w 2302983"/>
              <a:gd name="connsiteY5" fmla="*/ 0 h 1828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302983" h="1828800">
                <a:moveTo>
                  <a:pt x="10633" y="0"/>
                </a:moveTo>
                <a:lnTo>
                  <a:pt x="1722475" y="0"/>
                </a:lnTo>
                <a:cubicBezTo>
                  <a:pt x="2015461" y="211617"/>
                  <a:pt x="2302097" y="747085"/>
                  <a:pt x="2302983" y="895202"/>
                </a:cubicBezTo>
                <a:cubicBezTo>
                  <a:pt x="2300029" y="1083635"/>
                  <a:pt x="1985926" y="1532417"/>
                  <a:pt x="1754372" y="1828800"/>
                </a:cubicBezTo>
                <a:lnTo>
                  <a:pt x="0" y="1807535"/>
                </a:lnTo>
                <a:cubicBezTo>
                  <a:pt x="3544" y="1205023"/>
                  <a:pt x="7089" y="602512"/>
                  <a:pt x="10633" y="0"/>
                </a:cubicBezTo>
                <a:close/>
              </a:path>
            </a:pathLst>
          </a:custGeom>
          <a:gradFill>
            <a:gsLst>
              <a:gs pos="0">
                <a:srgbClr val="7E005D"/>
              </a:gs>
              <a:gs pos="99000">
                <a:srgbClr val="FF3BCC"/>
              </a:gs>
            </a:gsLst>
            <a:lin ang="5400000" scaled="0"/>
          </a:gradFill>
          <a:ln w="57150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31520" rtlCol="0" anchor="t" anchorCtr="0"/>
          <a:lstStyle/>
          <a:p>
            <a:endParaRPr lang="en-US" sz="800" dirty="0"/>
          </a:p>
          <a:p>
            <a:r>
              <a:rPr lang="en-US" sz="2400" b="1" dirty="0"/>
              <a:t>Step 4</a:t>
            </a:r>
          </a:p>
          <a:p>
            <a:r>
              <a:rPr lang="en-US" sz="1400" b="1" dirty="0"/>
              <a:t>Plan</a:t>
            </a:r>
            <a:br>
              <a:rPr lang="en-US" sz="1400" b="1" dirty="0"/>
            </a:br>
            <a:r>
              <a:rPr lang="en-US" sz="1400" b="1" dirty="0"/>
              <a:t>Preparation,</a:t>
            </a:r>
            <a:br>
              <a:rPr lang="en-US" sz="1400" b="1" dirty="0"/>
            </a:br>
            <a:r>
              <a:rPr lang="en-US" sz="1400" b="1" dirty="0"/>
              <a:t>Review</a:t>
            </a:r>
          </a:p>
        </p:txBody>
      </p:sp>
      <p:sp>
        <p:nvSpPr>
          <p:cNvPr id="16" name="Freeform 15"/>
          <p:cNvSpPr/>
          <p:nvPr/>
        </p:nvSpPr>
        <p:spPr>
          <a:xfrm>
            <a:off x="3337560" y="1800726"/>
            <a:ext cx="1920240" cy="1476636"/>
          </a:xfrm>
          <a:custGeom>
            <a:avLst/>
            <a:gdLst>
              <a:gd name="connsiteX0" fmla="*/ 10633 w 2296633"/>
              <a:gd name="connsiteY0" fmla="*/ 0 h 1828800"/>
              <a:gd name="connsiteX1" fmla="*/ 1722475 w 2296633"/>
              <a:gd name="connsiteY1" fmla="*/ 0 h 1828800"/>
              <a:gd name="connsiteX2" fmla="*/ 2296633 w 2296633"/>
              <a:gd name="connsiteY2" fmla="*/ 882502 h 1828800"/>
              <a:gd name="connsiteX3" fmla="*/ 1754372 w 2296633"/>
              <a:gd name="connsiteY3" fmla="*/ 1828800 h 1828800"/>
              <a:gd name="connsiteX4" fmla="*/ 0 w 2296633"/>
              <a:gd name="connsiteY4" fmla="*/ 1807535 h 1828800"/>
              <a:gd name="connsiteX5" fmla="*/ 10633 w 2296633"/>
              <a:gd name="connsiteY5" fmla="*/ 0 h 1828800"/>
              <a:gd name="connsiteX0" fmla="*/ 10633 w 2296633"/>
              <a:gd name="connsiteY0" fmla="*/ 0 h 1828800"/>
              <a:gd name="connsiteX1" fmla="*/ 1722475 w 2296633"/>
              <a:gd name="connsiteY1" fmla="*/ 0 h 1828800"/>
              <a:gd name="connsiteX2" fmla="*/ 2296633 w 2296633"/>
              <a:gd name="connsiteY2" fmla="*/ 882502 h 1828800"/>
              <a:gd name="connsiteX3" fmla="*/ 1754372 w 2296633"/>
              <a:gd name="connsiteY3" fmla="*/ 1828800 h 1828800"/>
              <a:gd name="connsiteX4" fmla="*/ 0 w 2296633"/>
              <a:gd name="connsiteY4" fmla="*/ 1807535 h 1828800"/>
              <a:gd name="connsiteX5" fmla="*/ 10633 w 2296633"/>
              <a:gd name="connsiteY5" fmla="*/ 0 h 1828800"/>
              <a:gd name="connsiteX0" fmla="*/ 10633 w 2296633"/>
              <a:gd name="connsiteY0" fmla="*/ 0 h 1828800"/>
              <a:gd name="connsiteX1" fmla="*/ 1722475 w 2296633"/>
              <a:gd name="connsiteY1" fmla="*/ 0 h 1828800"/>
              <a:gd name="connsiteX2" fmla="*/ 2296633 w 2296633"/>
              <a:gd name="connsiteY2" fmla="*/ 882502 h 1828800"/>
              <a:gd name="connsiteX3" fmla="*/ 1754372 w 2296633"/>
              <a:gd name="connsiteY3" fmla="*/ 1828800 h 1828800"/>
              <a:gd name="connsiteX4" fmla="*/ 0 w 2296633"/>
              <a:gd name="connsiteY4" fmla="*/ 1807535 h 1828800"/>
              <a:gd name="connsiteX5" fmla="*/ 10633 w 2296633"/>
              <a:gd name="connsiteY5" fmla="*/ 0 h 1828800"/>
              <a:gd name="connsiteX0" fmla="*/ 10633 w 2296633"/>
              <a:gd name="connsiteY0" fmla="*/ 0 h 1828800"/>
              <a:gd name="connsiteX1" fmla="*/ 1722475 w 2296633"/>
              <a:gd name="connsiteY1" fmla="*/ 0 h 1828800"/>
              <a:gd name="connsiteX2" fmla="*/ 2296633 w 2296633"/>
              <a:gd name="connsiteY2" fmla="*/ 882502 h 1828800"/>
              <a:gd name="connsiteX3" fmla="*/ 1754372 w 2296633"/>
              <a:gd name="connsiteY3" fmla="*/ 1828800 h 1828800"/>
              <a:gd name="connsiteX4" fmla="*/ 0 w 2296633"/>
              <a:gd name="connsiteY4" fmla="*/ 1807535 h 1828800"/>
              <a:gd name="connsiteX5" fmla="*/ 10633 w 2296633"/>
              <a:gd name="connsiteY5" fmla="*/ 0 h 1828800"/>
              <a:gd name="connsiteX0" fmla="*/ 10633 w 2296633"/>
              <a:gd name="connsiteY0" fmla="*/ 0 h 1828800"/>
              <a:gd name="connsiteX1" fmla="*/ 1722475 w 2296633"/>
              <a:gd name="connsiteY1" fmla="*/ 0 h 1828800"/>
              <a:gd name="connsiteX2" fmla="*/ 2296633 w 2296633"/>
              <a:gd name="connsiteY2" fmla="*/ 882502 h 1828800"/>
              <a:gd name="connsiteX3" fmla="*/ 1754372 w 2296633"/>
              <a:gd name="connsiteY3" fmla="*/ 1828800 h 1828800"/>
              <a:gd name="connsiteX4" fmla="*/ 0 w 2296633"/>
              <a:gd name="connsiteY4" fmla="*/ 1807535 h 1828800"/>
              <a:gd name="connsiteX5" fmla="*/ 10633 w 2296633"/>
              <a:gd name="connsiteY5" fmla="*/ 0 h 1828800"/>
              <a:gd name="connsiteX0" fmla="*/ 10633 w 2296633"/>
              <a:gd name="connsiteY0" fmla="*/ 0 h 1828800"/>
              <a:gd name="connsiteX1" fmla="*/ 1722475 w 2296633"/>
              <a:gd name="connsiteY1" fmla="*/ 0 h 1828800"/>
              <a:gd name="connsiteX2" fmla="*/ 2296633 w 2296633"/>
              <a:gd name="connsiteY2" fmla="*/ 882502 h 1828800"/>
              <a:gd name="connsiteX3" fmla="*/ 1754372 w 2296633"/>
              <a:gd name="connsiteY3" fmla="*/ 1828800 h 1828800"/>
              <a:gd name="connsiteX4" fmla="*/ 0 w 2296633"/>
              <a:gd name="connsiteY4" fmla="*/ 1807535 h 1828800"/>
              <a:gd name="connsiteX5" fmla="*/ 10633 w 2296633"/>
              <a:gd name="connsiteY5" fmla="*/ 0 h 1828800"/>
              <a:gd name="connsiteX0" fmla="*/ 10633 w 2296633"/>
              <a:gd name="connsiteY0" fmla="*/ 0 h 1828800"/>
              <a:gd name="connsiteX1" fmla="*/ 1722475 w 2296633"/>
              <a:gd name="connsiteY1" fmla="*/ 0 h 1828800"/>
              <a:gd name="connsiteX2" fmla="*/ 2296633 w 2296633"/>
              <a:gd name="connsiteY2" fmla="*/ 882502 h 1828800"/>
              <a:gd name="connsiteX3" fmla="*/ 1754372 w 2296633"/>
              <a:gd name="connsiteY3" fmla="*/ 1828800 h 1828800"/>
              <a:gd name="connsiteX4" fmla="*/ 0 w 2296633"/>
              <a:gd name="connsiteY4" fmla="*/ 1807535 h 1828800"/>
              <a:gd name="connsiteX5" fmla="*/ 10633 w 2296633"/>
              <a:gd name="connsiteY5" fmla="*/ 0 h 1828800"/>
              <a:gd name="connsiteX0" fmla="*/ 10633 w 2296633"/>
              <a:gd name="connsiteY0" fmla="*/ 0 h 1828800"/>
              <a:gd name="connsiteX1" fmla="*/ 1722475 w 2296633"/>
              <a:gd name="connsiteY1" fmla="*/ 0 h 1828800"/>
              <a:gd name="connsiteX2" fmla="*/ 2296633 w 2296633"/>
              <a:gd name="connsiteY2" fmla="*/ 882502 h 1828800"/>
              <a:gd name="connsiteX3" fmla="*/ 1754372 w 2296633"/>
              <a:gd name="connsiteY3" fmla="*/ 1828800 h 1828800"/>
              <a:gd name="connsiteX4" fmla="*/ 0 w 2296633"/>
              <a:gd name="connsiteY4" fmla="*/ 1807535 h 1828800"/>
              <a:gd name="connsiteX5" fmla="*/ 10633 w 2296633"/>
              <a:gd name="connsiteY5" fmla="*/ 0 h 1828800"/>
              <a:gd name="connsiteX0" fmla="*/ 10633 w 2296633"/>
              <a:gd name="connsiteY0" fmla="*/ 0 h 1828800"/>
              <a:gd name="connsiteX1" fmla="*/ 1722475 w 2296633"/>
              <a:gd name="connsiteY1" fmla="*/ 0 h 1828800"/>
              <a:gd name="connsiteX2" fmla="*/ 2296633 w 2296633"/>
              <a:gd name="connsiteY2" fmla="*/ 882502 h 1828800"/>
              <a:gd name="connsiteX3" fmla="*/ 1754372 w 2296633"/>
              <a:gd name="connsiteY3" fmla="*/ 1828800 h 1828800"/>
              <a:gd name="connsiteX4" fmla="*/ 0 w 2296633"/>
              <a:gd name="connsiteY4" fmla="*/ 1807535 h 1828800"/>
              <a:gd name="connsiteX5" fmla="*/ 10633 w 2296633"/>
              <a:gd name="connsiteY5" fmla="*/ 0 h 1828800"/>
              <a:gd name="connsiteX0" fmla="*/ 10633 w 2302983"/>
              <a:gd name="connsiteY0" fmla="*/ 0 h 1828800"/>
              <a:gd name="connsiteX1" fmla="*/ 1722475 w 2302983"/>
              <a:gd name="connsiteY1" fmla="*/ 0 h 1828800"/>
              <a:gd name="connsiteX2" fmla="*/ 2302983 w 2302983"/>
              <a:gd name="connsiteY2" fmla="*/ 895202 h 1828800"/>
              <a:gd name="connsiteX3" fmla="*/ 1754372 w 2302983"/>
              <a:gd name="connsiteY3" fmla="*/ 1828800 h 1828800"/>
              <a:gd name="connsiteX4" fmla="*/ 0 w 2302983"/>
              <a:gd name="connsiteY4" fmla="*/ 1807535 h 1828800"/>
              <a:gd name="connsiteX5" fmla="*/ 10633 w 2302983"/>
              <a:gd name="connsiteY5" fmla="*/ 0 h 1828800"/>
              <a:gd name="connsiteX0" fmla="*/ 10633 w 2302983"/>
              <a:gd name="connsiteY0" fmla="*/ 0 h 1828800"/>
              <a:gd name="connsiteX1" fmla="*/ 1722475 w 2302983"/>
              <a:gd name="connsiteY1" fmla="*/ 0 h 1828800"/>
              <a:gd name="connsiteX2" fmla="*/ 2302983 w 2302983"/>
              <a:gd name="connsiteY2" fmla="*/ 895202 h 1828800"/>
              <a:gd name="connsiteX3" fmla="*/ 1754372 w 2302983"/>
              <a:gd name="connsiteY3" fmla="*/ 1828800 h 1828800"/>
              <a:gd name="connsiteX4" fmla="*/ 0 w 2302983"/>
              <a:gd name="connsiteY4" fmla="*/ 1807535 h 1828800"/>
              <a:gd name="connsiteX5" fmla="*/ 10633 w 2302983"/>
              <a:gd name="connsiteY5" fmla="*/ 0 h 1828800"/>
              <a:gd name="connsiteX0" fmla="*/ 10633 w 2302983"/>
              <a:gd name="connsiteY0" fmla="*/ 0 h 1828800"/>
              <a:gd name="connsiteX1" fmla="*/ 1722475 w 2302983"/>
              <a:gd name="connsiteY1" fmla="*/ 0 h 1828800"/>
              <a:gd name="connsiteX2" fmla="*/ 2302983 w 2302983"/>
              <a:gd name="connsiteY2" fmla="*/ 895202 h 1828800"/>
              <a:gd name="connsiteX3" fmla="*/ 1754372 w 2302983"/>
              <a:gd name="connsiteY3" fmla="*/ 1828800 h 1828800"/>
              <a:gd name="connsiteX4" fmla="*/ 0 w 2302983"/>
              <a:gd name="connsiteY4" fmla="*/ 1807535 h 1828800"/>
              <a:gd name="connsiteX5" fmla="*/ 10633 w 2302983"/>
              <a:gd name="connsiteY5" fmla="*/ 0 h 1828800"/>
              <a:gd name="connsiteX0" fmla="*/ 10633 w 2302983"/>
              <a:gd name="connsiteY0" fmla="*/ 0 h 1828800"/>
              <a:gd name="connsiteX1" fmla="*/ 1722475 w 2302983"/>
              <a:gd name="connsiteY1" fmla="*/ 0 h 1828800"/>
              <a:gd name="connsiteX2" fmla="*/ 2302983 w 2302983"/>
              <a:gd name="connsiteY2" fmla="*/ 895202 h 1828800"/>
              <a:gd name="connsiteX3" fmla="*/ 1754372 w 2302983"/>
              <a:gd name="connsiteY3" fmla="*/ 1828800 h 1828800"/>
              <a:gd name="connsiteX4" fmla="*/ 0 w 2302983"/>
              <a:gd name="connsiteY4" fmla="*/ 1807535 h 1828800"/>
              <a:gd name="connsiteX5" fmla="*/ 10633 w 2302983"/>
              <a:gd name="connsiteY5" fmla="*/ 0 h 1828800"/>
              <a:gd name="connsiteX0" fmla="*/ 10633 w 2302983"/>
              <a:gd name="connsiteY0" fmla="*/ 0 h 1828800"/>
              <a:gd name="connsiteX1" fmla="*/ 1722475 w 2302983"/>
              <a:gd name="connsiteY1" fmla="*/ 0 h 1828800"/>
              <a:gd name="connsiteX2" fmla="*/ 2302983 w 2302983"/>
              <a:gd name="connsiteY2" fmla="*/ 895202 h 1828800"/>
              <a:gd name="connsiteX3" fmla="*/ 1754372 w 2302983"/>
              <a:gd name="connsiteY3" fmla="*/ 1828800 h 1828800"/>
              <a:gd name="connsiteX4" fmla="*/ 0 w 2302983"/>
              <a:gd name="connsiteY4" fmla="*/ 1807535 h 1828800"/>
              <a:gd name="connsiteX5" fmla="*/ 10633 w 2302983"/>
              <a:gd name="connsiteY5" fmla="*/ 0 h 1828800"/>
              <a:gd name="connsiteX0" fmla="*/ 10633 w 2302983"/>
              <a:gd name="connsiteY0" fmla="*/ 0 h 1828800"/>
              <a:gd name="connsiteX1" fmla="*/ 1722475 w 2302983"/>
              <a:gd name="connsiteY1" fmla="*/ 0 h 1828800"/>
              <a:gd name="connsiteX2" fmla="*/ 2302983 w 2302983"/>
              <a:gd name="connsiteY2" fmla="*/ 895202 h 1828800"/>
              <a:gd name="connsiteX3" fmla="*/ 1754372 w 2302983"/>
              <a:gd name="connsiteY3" fmla="*/ 1828800 h 1828800"/>
              <a:gd name="connsiteX4" fmla="*/ 0 w 2302983"/>
              <a:gd name="connsiteY4" fmla="*/ 1807535 h 1828800"/>
              <a:gd name="connsiteX5" fmla="*/ 10633 w 2302983"/>
              <a:gd name="connsiteY5" fmla="*/ 0 h 1828800"/>
              <a:gd name="connsiteX0" fmla="*/ 10633 w 2302983"/>
              <a:gd name="connsiteY0" fmla="*/ 0 h 1828800"/>
              <a:gd name="connsiteX1" fmla="*/ 1722475 w 2302983"/>
              <a:gd name="connsiteY1" fmla="*/ 0 h 1828800"/>
              <a:gd name="connsiteX2" fmla="*/ 2302983 w 2302983"/>
              <a:gd name="connsiteY2" fmla="*/ 895202 h 1828800"/>
              <a:gd name="connsiteX3" fmla="*/ 1754372 w 2302983"/>
              <a:gd name="connsiteY3" fmla="*/ 1828800 h 1828800"/>
              <a:gd name="connsiteX4" fmla="*/ 0 w 2302983"/>
              <a:gd name="connsiteY4" fmla="*/ 1807535 h 1828800"/>
              <a:gd name="connsiteX5" fmla="*/ 10633 w 2302983"/>
              <a:gd name="connsiteY5" fmla="*/ 0 h 1828800"/>
              <a:gd name="connsiteX0" fmla="*/ 10633 w 2302983"/>
              <a:gd name="connsiteY0" fmla="*/ 0 h 1828800"/>
              <a:gd name="connsiteX1" fmla="*/ 1722475 w 2302983"/>
              <a:gd name="connsiteY1" fmla="*/ 0 h 1828800"/>
              <a:gd name="connsiteX2" fmla="*/ 2302983 w 2302983"/>
              <a:gd name="connsiteY2" fmla="*/ 895202 h 1828800"/>
              <a:gd name="connsiteX3" fmla="*/ 1754372 w 2302983"/>
              <a:gd name="connsiteY3" fmla="*/ 1828800 h 1828800"/>
              <a:gd name="connsiteX4" fmla="*/ 0 w 2302983"/>
              <a:gd name="connsiteY4" fmla="*/ 1807535 h 1828800"/>
              <a:gd name="connsiteX5" fmla="*/ 10633 w 2302983"/>
              <a:gd name="connsiteY5" fmla="*/ 0 h 1828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302983" h="1828800">
                <a:moveTo>
                  <a:pt x="10633" y="0"/>
                </a:moveTo>
                <a:lnTo>
                  <a:pt x="1722475" y="0"/>
                </a:lnTo>
                <a:cubicBezTo>
                  <a:pt x="2015461" y="211617"/>
                  <a:pt x="2302097" y="747085"/>
                  <a:pt x="2302983" y="895202"/>
                </a:cubicBezTo>
                <a:cubicBezTo>
                  <a:pt x="2300029" y="1083635"/>
                  <a:pt x="1985926" y="1532417"/>
                  <a:pt x="1754372" y="1828800"/>
                </a:cubicBezTo>
                <a:lnTo>
                  <a:pt x="0" y="1807535"/>
                </a:lnTo>
                <a:cubicBezTo>
                  <a:pt x="3544" y="1205023"/>
                  <a:pt x="7089" y="602512"/>
                  <a:pt x="10633" y="0"/>
                </a:cubicBezTo>
                <a:close/>
              </a:path>
            </a:pathLst>
          </a:custGeom>
          <a:gradFill flip="none" rotWithShape="1">
            <a:gsLst>
              <a:gs pos="0">
                <a:schemeClr val="accent3">
                  <a:lumMod val="60000"/>
                  <a:lumOff val="40000"/>
                </a:schemeClr>
              </a:gs>
              <a:gs pos="50000">
                <a:srgbClr val="9CB86E"/>
              </a:gs>
              <a:gs pos="100000">
                <a:srgbClr val="156B13"/>
              </a:gs>
            </a:gsLst>
            <a:lin ang="16200000" scaled="1"/>
            <a:tileRect/>
          </a:gradFill>
          <a:ln w="57150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31520" rtlCol="0" anchor="t" anchorCtr="0"/>
          <a:lstStyle/>
          <a:p>
            <a:endParaRPr lang="en-US" sz="800" dirty="0"/>
          </a:p>
          <a:p>
            <a:r>
              <a:rPr lang="en-US" sz="2400" b="1" dirty="0"/>
              <a:t>Step 3</a:t>
            </a:r>
            <a:r>
              <a:rPr lang="en-US" sz="1400" dirty="0"/>
              <a:t/>
            </a:r>
            <a:br>
              <a:rPr lang="en-US" sz="1400" dirty="0"/>
            </a:br>
            <a:r>
              <a:rPr lang="en-US" sz="1400" b="1" dirty="0"/>
              <a:t>Plan</a:t>
            </a:r>
            <a:br>
              <a:rPr lang="en-US" sz="1400" b="1" dirty="0"/>
            </a:br>
            <a:r>
              <a:rPr lang="en-US" sz="1400" b="1" dirty="0"/>
              <a:t>Development</a:t>
            </a:r>
          </a:p>
        </p:txBody>
      </p:sp>
      <p:sp>
        <p:nvSpPr>
          <p:cNvPr id="18" name="Freeform 17"/>
          <p:cNvSpPr/>
          <p:nvPr/>
        </p:nvSpPr>
        <p:spPr>
          <a:xfrm>
            <a:off x="2045067" y="1790700"/>
            <a:ext cx="1920240" cy="1476636"/>
          </a:xfrm>
          <a:custGeom>
            <a:avLst/>
            <a:gdLst>
              <a:gd name="connsiteX0" fmla="*/ 10633 w 2296633"/>
              <a:gd name="connsiteY0" fmla="*/ 0 h 1828800"/>
              <a:gd name="connsiteX1" fmla="*/ 1722475 w 2296633"/>
              <a:gd name="connsiteY1" fmla="*/ 0 h 1828800"/>
              <a:gd name="connsiteX2" fmla="*/ 2296633 w 2296633"/>
              <a:gd name="connsiteY2" fmla="*/ 882502 h 1828800"/>
              <a:gd name="connsiteX3" fmla="*/ 1754372 w 2296633"/>
              <a:gd name="connsiteY3" fmla="*/ 1828800 h 1828800"/>
              <a:gd name="connsiteX4" fmla="*/ 0 w 2296633"/>
              <a:gd name="connsiteY4" fmla="*/ 1807535 h 1828800"/>
              <a:gd name="connsiteX5" fmla="*/ 10633 w 2296633"/>
              <a:gd name="connsiteY5" fmla="*/ 0 h 1828800"/>
              <a:gd name="connsiteX0" fmla="*/ 10633 w 2296633"/>
              <a:gd name="connsiteY0" fmla="*/ 0 h 1828800"/>
              <a:gd name="connsiteX1" fmla="*/ 1722475 w 2296633"/>
              <a:gd name="connsiteY1" fmla="*/ 0 h 1828800"/>
              <a:gd name="connsiteX2" fmla="*/ 2296633 w 2296633"/>
              <a:gd name="connsiteY2" fmla="*/ 882502 h 1828800"/>
              <a:gd name="connsiteX3" fmla="*/ 1754372 w 2296633"/>
              <a:gd name="connsiteY3" fmla="*/ 1828800 h 1828800"/>
              <a:gd name="connsiteX4" fmla="*/ 0 w 2296633"/>
              <a:gd name="connsiteY4" fmla="*/ 1807535 h 1828800"/>
              <a:gd name="connsiteX5" fmla="*/ 10633 w 2296633"/>
              <a:gd name="connsiteY5" fmla="*/ 0 h 1828800"/>
              <a:gd name="connsiteX0" fmla="*/ 10633 w 2296633"/>
              <a:gd name="connsiteY0" fmla="*/ 0 h 1828800"/>
              <a:gd name="connsiteX1" fmla="*/ 1722475 w 2296633"/>
              <a:gd name="connsiteY1" fmla="*/ 0 h 1828800"/>
              <a:gd name="connsiteX2" fmla="*/ 2296633 w 2296633"/>
              <a:gd name="connsiteY2" fmla="*/ 882502 h 1828800"/>
              <a:gd name="connsiteX3" fmla="*/ 1754372 w 2296633"/>
              <a:gd name="connsiteY3" fmla="*/ 1828800 h 1828800"/>
              <a:gd name="connsiteX4" fmla="*/ 0 w 2296633"/>
              <a:gd name="connsiteY4" fmla="*/ 1807535 h 1828800"/>
              <a:gd name="connsiteX5" fmla="*/ 10633 w 2296633"/>
              <a:gd name="connsiteY5" fmla="*/ 0 h 1828800"/>
              <a:gd name="connsiteX0" fmla="*/ 10633 w 2296633"/>
              <a:gd name="connsiteY0" fmla="*/ 0 h 1828800"/>
              <a:gd name="connsiteX1" fmla="*/ 1722475 w 2296633"/>
              <a:gd name="connsiteY1" fmla="*/ 0 h 1828800"/>
              <a:gd name="connsiteX2" fmla="*/ 2296633 w 2296633"/>
              <a:gd name="connsiteY2" fmla="*/ 882502 h 1828800"/>
              <a:gd name="connsiteX3" fmla="*/ 1754372 w 2296633"/>
              <a:gd name="connsiteY3" fmla="*/ 1828800 h 1828800"/>
              <a:gd name="connsiteX4" fmla="*/ 0 w 2296633"/>
              <a:gd name="connsiteY4" fmla="*/ 1807535 h 1828800"/>
              <a:gd name="connsiteX5" fmla="*/ 10633 w 2296633"/>
              <a:gd name="connsiteY5" fmla="*/ 0 h 1828800"/>
              <a:gd name="connsiteX0" fmla="*/ 10633 w 2296633"/>
              <a:gd name="connsiteY0" fmla="*/ 0 h 1828800"/>
              <a:gd name="connsiteX1" fmla="*/ 1722475 w 2296633"/>
              <a:gd name="connsiteY1" fmla="*/ 0 h 1828800"/>
              <a:gd name="connsiteX2" fmla="*/ 2296633 w 2296633"/>
              <a:gd name="connsiteY2" fmla="*/ 882502 h 1828800"/>
              <a:gd name="connsiteX3" fmla="*/ 1754372 w 2296633"/>
              <a:gd name="connsiteY3" fmla="*/ 1828800 h 1828800"/>
              <a:gd name="connsiteX4" fmla="*/ 0 w 2296633"/>
              <a:gd name="connsiteY4" fmla="*/ 1807535 h 1828800"/>
              <a:gd name="connsiteX5" fmla="*/ 10633 w 2296633"/>
              <a:gd name="connsiteY5" fmla="*/ 0 h 1828800"/>
              <a:gd name="connsiteX0" fmla="*/ 10633 w 2296633"/>
              <a:gd name="connsiteY0" fmla="*/ 0 h 1828800"/>
              <a:gd name="connsiteX1" fmla="*/ 1722475 w 2296633"/>
              <a:gd name="connsiteY1" fmla="*/ 0 h 1828800"/>
              <a:gd name="connsiteX2" fmla="*/ 2296633 w 2296633"/>
              <a:gd name="connsiteY2" fmla="*/ 882502 h 1828800"/>
              <a:gd name="connsiteX3" fmla="*/ 1754372 w 2296633"/>
              <a:gd name="connsiteY3" fmla="*/ 1828800 h 1828800"/>
              <a:gd name="connsiteX4" fmla="*/ 0 w 2296633"/>
              <a:gd name="connsiteY4" fmla="*/ 1807535 h 1828800"/>
              <a:gd name="connsiteX5" fmla="*/ 10633 w 2296633"/>
              <a:gd name="connsiteY5" fmla="*/ 0 h 1828800"/>
              <a:gd name="connsiteX0" fmla="*/ 10633 w 2296633"/>
              <a:gd name="connsiteY0" fmla="*/ 0 h 1828800"/>
              <a:gd name="connsiteX1" fmla="*/ 1722475 w 2296633"/>
              <a:gd name="connsiteY1" fmla="*/ 0 h 1828800"/>
              <a:gd name="connsiteX2" fmla="*/ 2296633 w 2296633"/>
              <a:gd name="connsiteY2" fmla="*/ 882502 h 1828800"/>
              <a:gd name="connsiteX3" fmla="*/ 1754372 w 2296633"/>
              <a:gd name="connsiteY3" fmla="*/ 1828800 h 1828800"/>
              <a:gd name="connsiteX4" fmla="*/ 0 w 2296633"/>
              <a:gd name="connsiteY4" fmla="*/ 1807535 h 1828800"/>
              <a:gd name="connsiteX5" fmla="*/ 10633 w 2296633"/>
              <a:gd name="connsiteY5" fmla="*/ 0 h 1828800"/>
              <a:gd name="connsiteX0" fmla="*/ 10633 w 2296633"/>
              <a:gd name="connsiteY0" fmla="*/ 0 h 1828800"/>
              <a:gd name="connsiteX1" fmla="*/ 1722475 w 2296633"/>
              <a:gd name="connsiteY1" fmla="*/ 0 h 1828800"/>
              <a:gd name="connsiteX2" fmla="*/ 2296633 w 2296633"/>
              <a:gd name="connsiteY2" fmla="*/ 882502 h 1828800"/>
              <a:gd name="connsiteX3" fmla="*/ 1754372 w 2296633"/>
              <a:gd name="connsiteY3" fmla="*/ 1828800 h 1828800"/>
              <a:gd name="connsiteX4" fmla="*/ 0 w 2296633"/>
              <a:gd name="connsiteY4" fmla="*/ 1807535 h 1828800"/>
              <a:gd name="connsiteX5" fmla="*/ 10633 w 2296633"/>
              <a:gd name="connsiteY5" fmla="*/ 0 h 1828800"/>
              <a:gd name="connsiteX0" fmla="*/ 10633 w 2296633"/>
              <a:gd name="connsiteY0" fmla="*/ 0 h 1828800"/>
              <a:gd name="connsiteX1" fmla="*/ 1722475 w 2296633"/>
              <a:gd name="connsiteY1" fmla="*/ 0 h 1828800"/>
              <a:gd name="connsiteX2" fmla="*/ 2296633 w 2296633"/>
              <a:gd name="connsiteY2" fmla="*/ 882502 h 1828800"/>
              <a:gd name="connsiteX3" fmla="*/ 1754372 w 2296633"/>
              <a:gd name="connsiteY3" fmla="*/ 1828800 h 1828800"/>
              <a:gd name="connsiteX4" fmla="*/ 0 w 2296633"/>
              <a:gd name="connsiteY4" fmla="*/ 1807535 h 1828800"/>
              <a:gd name="connsiteX5" fmla="*/ 10633 w 2296633"/>
              <a:gd name="connsiteY5" fmla="*/ 0 h 1828800"/>
              <a:gd name="connsiteX0" fmla="*/ 10633 w 2302983"/>
              <a:gd name="connsiteY0" fmla="*/ 0 h 1828800"/>
              <a:gd name="connsiteX1" fmla="*/ 1722475 w 2302983"/>
              <a:gd name="connsiteY1" fmla="*/ 0 h 1828800"/>
              <a:gd name="connsiteX2" fmla="*/ 2302983 w 2302983"/>
              <a:gd name="connsiteY2" fmla="*/ 895202 h 1828800"/>
              <a:gd name="connsiteX3" fmla="*/ 1754372 w 2302983"/>
              <a:gd name="connsiteY3" fmla="*/ 1828800 h 1828800"/>
              <a:gd name="connsiteX4" fmla="*/ 0 w 2302983"/>
              <a:gd name="connsiteY4" fmla="*/ 1807535 h 1828800"/>
              <a:gd name="connsiteX5" fmla="*/ 10633 w 2302983"/>
              <a:gd name="connsiteY5" fmla="*/ 0 h 1828800"/>
              <a:gd name="connsiteX0" fmla="*/ 10633 w 2302983"/>
              <a:gd name="connsiteY0" fmla="*/ 0 h 1828800"/>
              <a:gd name="connsiteX1" fmla="*/ 1722475 w 2302983"/>
              <a:gd name="connsiteY1" fmla="*/ 0 h 1828800"/>
              <a:gd name="connsiteX2" fmla="*/ 2302983 w 2302983"/>
              <a:gd name="connsiteY2" fmla="*/ 895202 h 1828800"/>
              <a:gd name="connsiteX3" fmla="*/ 1754372 w 2302983"/>
              <a:gd name="connsiteY3" fmla="*/ 1828800 h 1828800"/>
              <a:gd name="connsiteX4" fmla="*/ 0 w 2302983"/>
              <a:gd name="connsiteY4" fmla="*/ 1807535 h 1828800"/>
              <a:gd name="connsiteX5" fmla="*/ 10633 w 2302983"/>
              <a:gd name="connsiteY5" fmla="*/ 0 h 1828800"/>
              <a:gd name="connsiteX0" fmla="*/ 10633 w 2302983"/>
              <a:gd name="connsiteY0" fmla="*/ 0 h 1828800"/>
              <a:gd name="connsiteX1" fmla="*/ 1722475 w 2302983"/>
              <a:gd name="connsiteY1" fmla="*/ 0 h 1828800"/>
              <a:gd name="connsiteX2" fmla="*/ 2302983 w 2302983"/>
              <a:gd name="connsiteY2" fmla="*/ 895202 h 1828800"/>
              <a:gd name="connsiteX3" fmla="*/ 1754372 w 2302983"/>
              <a:gd name="connsiteY3" fmla="*/ 1828800 h 1828800"/>
              <a:gd name="connsiteX4" fmla="*/ 0 w 2302983"/>
              <a:gd name="connsiteY4" fmla="*/ 1807535 h 1828800"/>
              <a:gd name="connsiteX5" fmla="*/ 10633 w 2302983"/>
              <a:gd name="connsiteY5" fmla="*/ 0 h 1828800"/>
              <a:gd name="connsiteX0" fmla="*/ 10633 w 2302983"/>
              <a:gd name="connsiteY0" fmla="*/ 0 h 1828800"/>
              <a:gd name="connsiteX1" fmla="*/ 1722475 w 2302983"/>
              <a:gd name="connsiteY1" fmla="*/ 0 h 1828800"/>
              <a:gd name="connsiteX2" fmla="*/ 2302983 w 2302983"/>
              <a:gd name="connsiteY2" fmla="*/ 895202 h 1828800"/>
              <a:gd name="connsiteX3" fmla="*/ 1754372 w 2302983"/>
              <a:gd name="connsiteY3" fmla="*/ 1828800 h 1828800"/>
              <a:gd name="connsiteX4" fmla="*/ 0 w 2302983"/>
              <a:gd name="connsiteY4" fmla="*/ 1807535 h 1828800"/>
              <a:gd name="connsiteX5" fmla="*/ 10633 w 2302983"/>
              <a:gd name="connsiteY5" fmla="*/ 0 h 1828800"/>
              <a:gd name="connsiteX0" fmla="*/ 10633 w 2302983"/>
              <a:gd name="connsiteY0" fmla="*/ 0 h 1828800"/>
              <a:gd name="connsiteX1" fmla="*/ 1722475 w 2302983"/>
              <a:gd name="connsiteY1" fmla="*/ 0 h 1828800"/>
              <a:gd name="connsiteX2" fmla="*/ 2302983 w 2302983"/>
              <a:gd name="connsiteY2" fmla="*/ 895202 h 1828800"/>
              <a:gd name="connsiteX3" fmla="*/ 1754372 w 2302983"/>
              <a:gd name="connsiteY3" fmla="*/ 1828800 h 1828800"/>
              <a:gd name="connsiteX4" fmla="*/ 0 w 2302983"/>
              <a:gd name="connsiteY4" fmla="*/ 1807535 h 1828800"/>
              <a:gd name="connsiteX5" fmla="*/ 10633 w 2302983"/>
              <a:gd name="connsiteY5" fmla="*/ 0 h 1828800"/>
              <a:gd name="connsiteX0" fmla="*/ 10633 w 2302983"/>
              <a:gd name="connsiteY0" fmla="*/ 0 h 1828800"/>
              <a:gd name="connsiteX1" fmla="*/ 1722475 w 2302983"/>
              <a:gd name="connsiteY1" fmla="*/ 0 h 1828800"/>
              <a:gd name="connsiteX2" fmla="*/ 2302983 w 2302983"/>
              <a:gd name="connsiteY2" fmla="*/ 895202 h 1828800"/>
              <a:gd name="connsiteX3" fmla="*/ 1754372 w 2302983"/>
              <a:gd name="connsiteY3" fmla="*/ 1828800 h 1828800"/>
              <a:gd name="connsiteX4" fmla="*/ 0 w 2302983"/>
              <a:gd name="connsiteY4" fmla="*/ 1807535 h 1828800"/>
              <a:gd name="connsiteX5" fmla="*/ 10633 w 2302983"/>
              <a:gd name="connsiteY5" fmla="*/ 0 h 1828800"/>
              <a:gd name="connsiteX0" fmla="*/ 10633 w 2302983"/>
              <a:gd name="connsiteY0" fmla="*/ 0 h 1828800"/>
              <a:gd name="connsiteX1" fmla="*/ 1722475 w 2302983"/>
              <a:gd name="connsiteY1" fmla="*/ 0 h 1828800"/>
              <a:gd name="connsiteX2" fmla="*/ 2302983 w 2302983"/>
              <a:gd name="connsiteY2" fmla="*/ 895202 h 1828800"/>
              <a:gd name="connsiteX3" fmla="*/ 1754372 w 2302983"/>
              <a:gd name="connsiteY3" fmla="*/ 1828800 h 1828800"/>
              <a:gd name="connsiteX4" fmla="*/ 0 w 2302983"/>
              <a:gd name="connsiteY4" fmla="*/ 1807535 h 1828800"/>
              <a:gd name="connsiteX5" fmla="*/ 10633 w 2302983"/>
              <a:gd name="connsiteY5" fmla="*/ 0 h 1828800"/>
              <a:gd name="connsiteX0" fmla="*/ 10633 w 2302983"/>
              <a:gd name="connsiteY0" fmla="*/ 0 h 1828800"/>
              <a:gd name="connsiteX1" fmla="*/ 1722475 w 2302983"/>
              <a:gd name="connsiteY1" fmla="*/ 0 h 1828800"/>
              <a:gd name="connsiteX2" fmla="*/ 2302983 w 2302983"/>
              <a:gd name="connsiteY2" fmla="*/ 895202 h 1828800"/>
              <a:gd name="connsiteX3" fmla="*/ 1754372 w 2302983"/>
              <a:gd name="connsiteY3" fmla="*/ 1828800 h 1828800"/>
              <a:gd name="connsiteX4" fmla="*/ 0 w 2302983"/>
              <a:gd name="connsiteY4" fmla="*/ 1807535 h 1828800"/>
              <a:gd name="connsiteX5" fmla="*/ 10633 w 2302983"/>
              <a:gd name="connsiteY5" fmla="*/ 0 h 1828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302983" h="1828800">
                <a:moveTo>
                  <a:pt x="10633" y="0"/>
                </a:moveTo>
                <a:lnTo>
                  <a:pt x="1722475" y="0"/>
                </a:lnTo>
                <a:cubicBezTo>
                  <a:pt x="2015461" y="211617"/>
                  <a:pt x="2302097" y="747085"/>
                  <a:pt x="2302983" y="895202"/>
                </a:cubicBezTo>
                <a:cubicBezTo>
                  <a:pt x="2300029" y="1083635"/>
                  <a:pt x="1985926" y="1532417"/>
                  <a:pt x="1754372" y="1828800"/>
                </a:cubicBezTo>
                <a:lnTo>
                  <a:pt x="0" y="1807535"/>
                </a:lnTo>
                <a:cubicBezTo>
                  <a:pt x="3544" y="1205023"/>
                  <a:pt x="7089" y="602512"/>
                  <a:pt x="10633" y="0"/>
                </a:cubicBezTo>
                <a:close/>
              </a:path>
            </a:pathLst>
          </a:custGeom>
          <a:gradFill>
            <a:gsLst>
              <a:gs pos="0">
                <a:srgbClr val="000066"/>
              </a:gs>
              <a:gs pos="99000">
                <a:schemeClr val="accent5">
                  <a:lumMod val="75000"/>
                </a:schemeClr>
              </a:gs>
            </a:gsLst>
            <a:lin ang="5400000" scaled="0"/>
          </a:gradFill>
          <a:ln w="57150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31520" rtlCol="0" anchor="t" anchorCtr="0"/>
          <a:lstStyle/>
          <a:p>
            <a:endParaRPr lang="en-US" sz="800" dirty="0"/>
          </a:p>
          <a:p>
            <a:r>
              <a:rPr lang="en-US" sz="2400" b="1" dirty="0"/>
              <a:t>Step 2</a:t>
            </a:r>
            <a:r>
              <a:rPr lang="en-US" sz="1400" dirty="0"/>
              <a:t/>
            </a:r>
            <a:br>
              <a:rPr lang="en-US" sz="1400" dirty="0"/>
            </a:br>
            <a:r>
              <a:rPr lang="en-US" sz="1400" b="1" dirty="0"/>
              <a:t>Understand </a:t>
            </a:r>
            <a:br>
              <a:rPr lang="en-US" sz="1400" b="1" dirty="0"/>
            </a:br>
            <a:r>
              <a:rPr lang="en-US" sz="1400" b="1" dirty="0"/>
              <a:t>the</a:t>
            </a:r>
            <a:br>
              <a:rPr lang="en-US" sz="1400" b="1" dirty="0"/>
            </a:br>
            <a:r>
              <a:rPr lang="en-US" sz="1400" b="1" dirty="0"/>
              <a:t>Situation</a:t>
            </a:r>
          </a:p>
        </p:txBody>
      </p:sp>
      <p:sp>
        <p:nvSpPr>
          <p:cNvPr id="19" name="Freeform 18"/>
          <p:cNvSpPr/>
          <p:nvPr/>
        </p:nvSpPr>
        <p:spPr>
          <a:xfrm>
            <a:off x="800266" y="1780674"/>
            <a:ext cx="1828800" cy="1476636"/>
          </a:xfrm>
          <a:custGeom>
            <a:avLst/>
            <a:gdLst>
              <a:gd name="connsiteX0" fmla="*/ 10633 w 2296633"/>
              <a:gd name="connsiteY0" fmla="*/ 0 h 1828800"/>
              <a:gd name="connsiteX1" fmla="*/ 1722475 w 2296633"/>
              <a:gd name="connsiteY1" fmla="*/ 0 h 1828800"/>
              <a:gd name="connsiteX2" fmla="*/ 2296633 w 2296633"/>
              <a:gd name="connsiteY2" fmla="*/ 882502 h 1828800"/>
              <a:gd name="connsiteX3" fmla="*/ 1754372 w 2296633"/>
              <a:gd name="connsiteY3" fmla="*/ 1828800 h 1828800"/>
              <a:gd name="connsiteX4" fmla="*/ 0 w 2296633"/>
              <a:gd name="connsiteY4" fmla="*/ 1807535 h 1828800"/>
              <a:gd name="connsiteX5" fmla="*/ 10633 w 2296633"/>
              <a:gd name="connsiteY5" fmla="*/ 0 h 1828800"/>
              <a:gd name="connsiteX0" fmla="*/ 10633 w 2296633"/>
              <a:gd name="connsiteY0" fmla="*/ 0 h 1828800"/>
              <a:gd name="connsiteX1" fmla="*/ 1722475 w 2296633"/>
              <a:gd name="connsiteY1" fmla="*/ 0 h 1828800"/>
              <a:gd name="connsiteX2" fmla="*/ 2296633 w 2296633"/>
              <a:gd name="connsiteY2" fmla="*/ 882502 h 1828800"/>
              <a:gd name="connsiteX3" fmla="*/ 1754372 w 2296633"/>
              <a:gd name="connsiteY3" fmla="*/ 1828800 h 1828800"/>
              <a:gd name="connsiteX4" fmla="*/ 0 w 2296633"/>
              <a:gd name="connsiteY4" fmla="*/ 1807535 h 1828800"/>
              <a:gd name="connsiteX5" fmla="*/ 10633 w 2296633"/>
              <a:gd name="connsiteY5" fmla="*/ 0 h 1828800"/>
              <a:gd name="connsiteX0" fmla="*/ 10633 w 2296633"/>
              <a:gd name="connsiteY0" fmla="*/ 0 h 1828800"/>
              <a:gd name="connsiteX1" fmla="*/ 1722475 w 2296633"/>
              <a:gd name="connsiteY1" fmla="*/ 0 h 1828800"/>
              <a:gd name="connsiteX2" fmla="*/ 2296633 w 2296633"/>
              <a:gd name="connsiteY2" fmla="*/ 882502 h 1828800"/>
              <a:gd name="connsiteX3" fmla="*/ 1754372 w 2296633"/>
              <a:gd name="connsiteY3" fmla="*/ 1828800 h 1828800"/>
              <a:gd name="connsiteX4" fmla="*/ 0 w 2296633"/>
              <a:gd name="connsiteY4" fmla="*/ 1807535 h 1828800"/>
              <a:gd name="connsiteX5" fmla="*/ 10633 w 2296633"/>
              <a:gd name="connsiteY5" fmla="*/ 0 h 1828800"/>
              <a:gd name="connsiteX0" fmla="*/ 10633 w 2296633"/>
              <a:gd name="connsiteY0" fmla="*/ 0 h 1828800"/>
              <a:gd name="connsiteX1" fmla="*/ 1722475 w 2296633"/>
              <a:gd name="connsiteY1" fmla="*/ 0 h 1828800"/>
              <a:gd name="connsiteX2" fmla="*/ 2296633 w 2296633"/>
              <a:gd name="connsiteY2" fmla="*/ 882502 h 1828800"/>
              <a:gd name="connsiteX3" fmla="*/ 1754372 w 2296633"/>
              <a:gd name="connsiteY3" fmla="*/ 1828800 h 1828800"/>
              <a:gd name="connsiteX4" fmla="*/ 0 w 2296633"/>
              <a:gd name="connsiteY4" fmla="*/ 1807535 h 1828800"/>
              <a:gd name="connsiteX5" fmla="*/ 10633 w 2296633"/>
              <a:gd name="connsiteY5" fmla="*/ 0 h 1828800"/>
              <a:gd name="connsiteX0" fmla="*/ 10633 w 2296633"/>
              <a:gd name="connsiteY0" fmla="*/ 0 h 1828800"/>
              <a:gd name="connsiteX1" fmla="*/ 1722475 w 2296633"/>
              <a:gd name="connsiteY1" fmla="*/ 0 h 1828800"/>
              <a:gd name="connsiteX2" fmla="*/ 2296633 w 2296633"/>
              <a:gd name="connsiteY2" fmla="*/ 882502 h 1828800"/>
              <a:gd name="connsiteX3" fmla="*/ 1754372 w 2296633"/>
              <a:gd name="connsiteY3" fmla="*/ 1828800 h 1828800"/>
              <a:gd name="connsiteX4" fmla="*/ 0 w 2296633"/>
              <a:gd name="connsiteY4" fmla="*/ 1807535 h 1828800"/>
              <a:gd name="connsiteX5" fmla="*/ 10633 w 2296633"/>
              <a:gd name="connsiteY5" fmla="*/ 0 h 1828800"/>
              <a:gd name="connsiteX0" fmla="*/ 10633 w 2296633"/>
              <a:gd name="connsiteY0" fmla="*/ 0 h 1828800"/>
              <a:gd name="connsiteX1" fmla="*/ 1722475 w 2296633"/>
              <a:gd name="connsiteY1" fmla="*/ 0 h 1828800"/>
              <a:gd name="connsiteX2" fmla="*/ 2296633 w 2296633"/>
              <a:gd name="connsiteY2" fmla="*/ 882502 h 1828800"/>
              <a:gd name="connsiteX3" fmla="*/ 1754372 w 2296633"/>
              <a:gd name="connsiteY3" fmla="*/ 1828800 h 1828800"/>
              <a:gd name="connsiteX4" fmla="*/ 0 w 2296633"/>
              <a:gd name="connsiteY4" fmla="*/ 1807535 h 1828800"/>
              <a:gd name="connsiteX5" fmla="*/ 10633 w 2296633"/>
              <a:gd name="connsiteY5" fmla="*/ 0 h 1828800"/>
              <a:gd name="connsiteX0" fmla="*/ 10633 w 2296633"/>
              <a:gd name="connsiteY0" fmla="*/ 0 h 1828800"/>
              <a:gd name="connsiteX1" fmla="*/ 1722475 w 2296633"/>
              <a:gd name="connsiteY1" fmla="*/ 0 h 1828800"/>
              <a:gd name="connsiteX2" fmla="*/ 2296633 w 2296633"/>
              <a:gd name="connsiteY2" fmla="*/ 882502 h 1828800"/>
              <a:gd name="connsiteX3" fmla="*/ 1754372 w 2296633"/>
              <a:gd name="connsiteY3" fmla="*/ 1828800 h 1828800"/>
              <a:gd name="connsiteX4" fmla="*/ 0 w 2296633"/>
              <a:gd name="connsiteY4" fmla="*/ 1807535 h 1828800"/>
              <a:gd name="connsiteX5" fmla="*/ 10633 w 2296633"/>
              <a:gd name="connsiteY5" fmla="*/ 0 h 1828800"/>
              <a:gd name="connsiteX0" fmla="*/ 10633 w 2296633"/>
              <a:gd name="connsiteY0" fmla="*/ 0 h 1828800"/>
              <a:gd name="connsiteX1" fmla="*/ 1722475 w 2296633"/>
              <a:gd name="connsiteY1" fmla="*/ 0 h 1828800"/>
              <a:gd name="connsiteX2" fmla="*/ 2296633 w 2296633"/>
              <a:gd name="connsiteY2" fmla="*/ 882502 h 1828800"/>
              <a:gd name="connsiteX3" fmla="*/ 1754372 w 2296633"/>
              <a:gd name="connsiteY3" fmla="*/ 1828800 h 1828800"/>
              <a:gd name="connsiteX4" fmla="*/ 0 w 2296633"/>
              <a:gd name="connsiteY4" fmla="*/ 1807535 h 1828800"/>
              <a:gd name="connsiteX5" fmla="*/ 10633 w 2296633"/>
              <a:gd name="connsiteY5" fmla="*/ 0 h 1828800"/>
              <a:gd name="connsiteX0" fmla="*/ 10633 w 2296633"/>
              <a:gd name="connsiteY0" fmla="*/ 0 h 1828800"/>
              <a:gd name="connsiteX1" fmla="*/ 1722475 w 2296633"/>
              <a:gd name="connsiteY1" fmla="*/ 0 h 1828800"/>
              <a:gd name="connsiteX2" fmla="*/ 2296633 w 2296633"/>
              <a:gd name="connsiteY2" fmla="*/ 882502 h 1828800"/>
              <a:gd name="connsiteX3" fmla="*/ 1754372 w 2296633"/>
              <a:gd name="connsiteY3" fmla="*/ 1828800 h 1828800"/>
              <a:gd name="connsiteX4" fmla="*/ 0 w 2296633"/>
              <a:gd name="connsiteY4" fmla="*/ 1807535 h 1828800"/>
              <a:gd name="connsiteX5" fmla="*/ 10633 w 2296633"/>
              <a:gd name="connsiteY5" fmla="*/ 0 h 1828800"/>
              <a:gd name="connsiteX0" fmla="*/ 10633 w 2302983"/>
              <a:gd name="connsiteY0" fmla="*/ 0 h 1828800"/>
              <a:gd name="connsiteX1" fmla="*/ 1722475 w 2302983"/>
              <a:gd name="connsiteY1" fmla="*/ 0 h 1828800"/>
              <a:gd name="connsiteX2" fmla="*/ 2302983 w 2302983"/>
              <a:gd name="connsiteY2" fmla="*/ 895202 h 1828800"/>
              <a:gd name="connsiteX3" fmla="*/ 1754372 w 2302983"/>
              <a:gd name="connsiteY3" fmla="*/ 1828800 h 1828800"/>
              <a:gd name="connsiteX4" fmla="*/ 0 w 2302983"/>
              <a:gd name="connsiteY4" fmla="*/ 1807535 h 1828800"/>
              <a:gd name="connsiteX5" fmla="*/ 10633 w 2302983"/>
              <a:gd name="connsiteY5" fmla="*/ 0 h 1828800"/>
              <a:gd name="connsiteX0" fmla="*/ 10633 w 2302983"/>
              <a:gd name="connsiteY0" fmla="*/ 0 h 1828800"/>
              <a:gd name="connsiteX1" fmla="*/ 1722475 w 2302983"/>
              <a:gd name="connsiteY1" fmla="*/ 0 h 1828800"/>
              <a:gd name="connsiteX2" fmla="*/ 2302983 w 2302983"/>
              <a:gd name="connsiteY2" fmla="*/ 895202 h 1828800"/>
              <a:gd name="connsiteX3" fmla="*/ 1754372 w 2302983"/>
              <a:gd name="connsiteY3" fmla="*/ 1828800 h 1828800"/>
              <a:gd name="connsiteX4" fmla="*/ 0 w 2302983"/>
              <a:gd name="connsiteY4" fmla="*/ 1807535 h 1828800"/>
              <a:gd name="connsiteX5" fmla="*/ 10633 w 2302983"/>
              <a:gd name="connsiteY5" fmla="*/ 0 h 1828800"/>
              <a:gd name="connsiteX0" fmla="*/ 10633 w 2302983"/>
              <a:gd name="connsiteY0" fmla="*/ 0 h 1828800"/>
              <a:gd name="connsiteX1" fmla="*/ 1722475 w 2302983"/>
              <a:gd name="connsiteY1" fmla="*/ 0 h 1828800"/>
              <a:gd name="connsiteX2" fmla="*/ 2302983 w 2302983"/>
              <a:gd name="connsiteY2" fmla="*/ 895202 h 1828800"/>
              <a:gd name="connsiteX3" fmla="*/ 1754372 w 2302983"/>
              <a:gd name="connsiteY3" fmla="*/ 1828800 h 1828800"/>
              <a:gd name="connsiteX4" fmla="*/ 0 w 2302983"/>
              <a:gd name="connsiteY4" fmla="*/ 1807535 h 1828800"/>
              <a:gd name="connsiteX5" fmla="*/ 10633 w 2302983"/>
              <a:gd name="connsiteY5" fmla="*/ 0 h 1828800"/>
              <a:gd name="connsiteX0" fmla="*/ 10633 w 2302983"/>
              <a:gd name="connsiteY0" fmla="*/ 0 h 1828800"/>
              <a:gd name="connsiteX1" fmla="*/ 1722475 w 2302983"/>
              <a:gd name="connsiteY1" fmla="*/ 0 h 1828800"/>
              <a:gd name="connsiteX2" fmla="*/ 2302983 w 2302983"/>
              <a:gd name="connsiteY2" fmla="*/ 895202 h 1828800"/>
              <a:gd name="connsiteX3" fmla="*/ 1754372 w 2302983"/>
              <a:gd name="connsiteY3" fmla="*/ 1828800 h 1828800"/>
              <a:gd name="connsiteX4" fmla="*/ 0 w 2302983"/>
              <a:gd name="connsiteY4" fmla="*/ 1807535 h 1828800"/>
              <a:gd name="connsiteX5" fmla="*/ 10633 w 2302983"/>
              <a:gd name="connsiteY5" fmla="*/ 0 h 1828800"/>
              <a:gd name="connsiteX0" fmla="*/ 10633 w 2302983"/>
              <a:gd name="connsiteY0" fmla="*/ 0 h 1828800"/>
              <a:gd name="connsiteX1" fmla="*/ 1722475 w 2302983"/>
              <a:gd name="connsiteY1" fmla="*/ 0 h 1828800"/>
              <a:gd name="connsiteX2" fmla="*/ 2302983 w 2302983"/>
              <a:gd name="connsiteY2" fmla="*/ 895202 h 1828800"/>
              <a:gd name="connsiteX3" fmla="*/ 1754372 w 2302983"/>
              <a:gd name="connsiteY3" fmla="*/ 1828800 h 1828800"/>
              <a:gd name="connsiteX4" fmla="*/ 0 w 2302983"/>
              <a:gd name="connsiteY4" fmla="*/ 1807535 h 1828800"/>
              <a:gd name="connsiteX5" fmla="*/ 10633 w 2302983"/>
              <a:gd name="connsiteY5" fmla="*/ 0 h 1828800"/>
              <a:gd name="connsiteX0" fmla="*/ 10633 w 2302983"/>
              <a:gd name="connsiteY0" fmla="*/ 0 h 1828800"/>
              <a:gd name="connsiteX1" fmla="*/ 1722475 w 2302983"/>
              <a:gd name="connsiteY1" fmla="*/ 0 h 1828800"/>
              <a:gd name="connsiteX2" fmla="*/ 2302983 w 2302983"/>
              <a:gd name="connsiteY2" fmla="*/ 895202 h 1828800"/>
              <a:gd name="connsiteX3" fmla="*/ 1754372 w 2302983"/>
              <a:gd name="connsiteY3" fmla="*/ 1828800 h 1828800"/>
              <a:gd name="connsiteX4" fmla="*/ 0 w 2302983"/>
              <a:gd name="connsiteY4" fmla="*/ 1807535 h 1828800"/>
              <a:gd name="connsiteX5" fmla="*/ 10633 w 2302983"/>
              <a:gd name="connsiteY5" fmla="*/ 0 h 1828800"/>
              <a:gd name="connsiteX0" fmla="*/ 10633 w 2302983"/>
              <a:gd name="connsiteY0" fmla="*/ 0 h 1828800"/>
              <a:gd name="connsiteX1" fmla="*/ 1722475 w 2302983"/>
              <a:gd name="connsiteY1" fmla="*/ 0 h 1828800"/>
              <a:gd name="connsiteX2" fmla="*/ 2302983 w 2302983"/>
              <a:gd name="connsiteY2" fmla="*/ 895202 h 1828800"/>
              <a:gd name="connsiteX3" fmla="*/ 1754372 w 2302983"/>
              <a:gd name="connsiteY3" fmla="*/ 1828800 h 1828800"/>
              <a:gd name="connsiteX4" fmla="*/ 0 w 2302983"/>
              <a:gd name="connsiteY4" fmla="*/ 1807535 h 1828800"/>
              <a:gd name="connsiteX5" fmla="*/ 10633 w 2302983"/>
              <a:gd name="connsiteY5" fmla="*/ 0 h 1828800"/>
              <a:gd name="connsiteX0" fmla="*/ 10633 w 2302983"/>
              <a:gd name="connsiteY0" fmla="*/ 0 h 1828800"/>
              <a:gd name="connsiteX1" fmla="*/ 1722475 w 2302983"/>
              <a:gd name="connsiteY1" fmla="*/ 0 h 1828800"/>
              <a:gd name="connsiteX2" fmla="*/ 2302983 w 2302983"/>
              <a:gd name="connsiteY2" fmla="*/ 895202 h 1828800"/>
              <a:gd name="connsiteX3" fmla="*/ 1754372 w 2302983"/>
              <a:gd name="connsiteY3" fmla="*/ 1828800 h 1828800"/>
              <a:gd name="connsiteX4" fmla="*/ 0 w 2302983"/>
              <a:gd name="connsiteY4" fmla="*/ 1807535 h 1828800"/>
              <a:gd name="connsiteX5" fmla="*/ 10633 w 2302983"/>
              <a:gd name="connsiteY5" fmla="*/ 0 h 1828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302983" h="1828800">
                <a:moveTo>
                  <a:pt x="10633" y="0"/>
                </a:moveTo>
                <a:lnTo>
                  <a:pt x="1722475" y="0"/>
                </a:lnTo>
                <a:cubicBezTo>
                  <a:pt x="2015461" y="211617"/>
                  <a:pt x="2302097" y="747085"/>
                  <a:pt x="2302983" y="895202"/>
                </a:cubicBezTo>
                <a:cubicBezTo>
                  <a:pt x="2300029" y="1083635"/>
                  <a:pt x="1985926" y="1532417"/>
                  <a:pt x="1754372" y="1828800"/>
                </a:cubicBezTo>
                <a:lnTo>
                  <a:pt x="0" y="1807535"/>
                </a:lnTo>
                <a:cubicBezTo>
                  <a:pt x="3544" y="1205023"/>
                  <a:pt x="7089" y="602512"/>
                  <a:pt x="10633" y="0"/>
                </a:cubicBezTo>
                <a:close/>
              </a:path>
            </a:pathLst>
          </a:custGeom>
          <a:gradFill>
            <a:gsLst>
              <a:gs pos="0">
                <a:schemeClr val="tx1"/>
              </a:gs>
              <a:gs pos="99000">
                <a:srgbClr val="C00000"/>
              </a:gs>
            </a:gsLst>
            <a:lin ang="5400000" scaled="0"/>
          </a:gradFill>
          <a:ln w="57150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28600" rtlCol="0" anchor="t" anchorCtr="0"/>
          <a:lstStyle/>
          <a:p>
            <a:endParaRPr lang="en-US" sz="800" dirty="0"/>
          </a:p>
          <a:p>
            <a:r>
              <a:rPr lang="en-US" sz="2400" b="1" dirty="0"/>
              <a:t>Step 1</a:t>
            </a:r>
            <a:r>
              <a:rPr lang="en-US" sz="1400" dirty="0"/>
              <a:t/>
            </a:r>
            <a:br>
              <a:rPr lang="en-US" sz="1400" dirty="0"/>
            </a:br>
            <a:r>
              <a:rPr lang="en-US" sz="1400" b="1" dirty="0"/>
              <a:t>Form a Collaborative</a:t>
            </a:r>
            <a:br>
              <a:rPr lang="en-US" sz="1400" b="1" dirty="0"/>
            </a:br>
            <a:r>
              <a:rPr lang="en-US" sz="1400" b="1" dirty="0"/>
              <a:t>Planning Team</a:t>
            </a:r>
          </a:p>
        </p:txBody>
      </p:sp>
      <p:grpSp>
        <p:nvGrpSpPr>
          <p:cNvPr id="17" name="Group 21"/>
          <p:cNvGrpSpPr/>
          <p:nvPr/>
        </p:nvGrpSpPr>
        <p:grpSpPr>
          <a:xfrm>
            <a:off x="152400" y="148167"/>
            <a:ext cx="3962400" cy="508000"/>
            <a:chOff x="5300380" y="113178"/>
            <a:chExt cx="3565716" cy="457200"/>
          </a:xfrm>
        </p:grpSpPr>
        <p:sp>
          <p:nvSpPr>
            <p:cNvPr id="20" name="TextBox 19"/>
            <p:cNvSpPr txBox="1"/>
            <p:nvPr/>
          </p:nvSpPr>
          <p:spPr>
            <a:xfrm>
              <a:off x="6705600" y="133350"/>
              <a:ext cx="2160496" cy="40164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dirty="0"/>
                <a:t>Golden Rain Foundation</a:t>
              </a:r>
            </a:p>
            <a:p>
              <a:r>
                <a:rPr lang="en-US" sz="1100" dirty="0"/>
                <a:t>Emergency Operations Plan </a:t>
              </a:r>
            </a:p>
          </p:txBody>
        </p:sp>
        <p:pic>
          <p:nvPicPr>
            <p:cNvPr id="21" name="Picture 4" descr="Related image"/>
            <p:cNvPicPr preferRelativeResize="0"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5300380" y="113178"/>
              <a:ext cx="457200" cy="457200"/>
            </a:xfrm>
            <a:prstGeom prst="rect">
              <a:avLst/>
            </a:prstGeom>
            <a:noFill/>
          </p:spPr>
        </p:pic>
        <p:grpSp>
          <p:nvGrpSpPr>
            <p:cNvPr id="22" name="Group 16"/>
            <p:cNvGrpSpPr/>
            <p:nvPr/>
          </p:nvGrpSpPr>
          <p:grpSpPr>
            <a:xfrm>
              <a:off x="5638800" y="209549"/>
              <a:ext cx="1219200" cy="322966"/>
              <a:chOff x="914400" y="1200150"/>
              <a:chExt cx="2057400" cy="381355"/>
            </a:xfrm>
          </p:grpSpPr>
          <p:sp>
            <p:nvSpPr>
              <p:cNvPr id="23" name="TextBox 22"/>
              <p:cNvSpPr txBox="1"/>
              <p:nvPr/>
            </p:nvSpPr>
            <p:spPr>
              <a:xfrm>
                <a:off x="1100282" y="1200150"/>
                <a:ext cx="1676400" cy="27801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100" dirty="0">
                    <a:latin typeface="Myanmar Text" pitchFamily="34" charset="0"/>
                    <a:ea typeface="Microsoft YaHei Light" pitchFamily="34" charset="-122"/>
                    <a:cs typeface="Myanmar Text" pitchFamily="34" charset="0"/>
                  </a:rPr>
                  <a:t>ROSSMOOR</a:t>
                </a:r>
              </a:p>
            </p:txBody>
          </p:sp>
          <p:sp>
            <p:nvSpPr>
              <p:cNvPr id="24" name="TextBox 23"/>
              <p:cNvSpPr txBox="1"/>
              <p:nvPr/>
            </p:nvSpPr>
            <p:spPr>
              <a:xfrm>
                <a:off x="914400" y="1352550"/>
                <a:ext cx="2057400" cy="22895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800" dirty="0">
                    <a:latin typeface="Myanmar Text" pitchFamily="34" charset="0"/>
                    <a:ea typeface="Microsoft YaHei Light" pitchFamily="34" charset="-122"/>
                    <a:cs typeface="Myanmar Text" pitchFamily="34" charset="0"/>
                  </a:rPr>
                  <a:t>WALNUT CREEK</a:t>
                </a:r>
              </a:p>
            </p:txBody>
          </p:sp>
        </p:grp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 animBg="1"/>
      <p:bldP spid="16" grpId="0" animBg="1"/>
      <p:bldP spid="18" grpId="0" animBg="1"/>
      <p:bldP spid="1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1"/>
          <p:cNvGrpSpPr/>
          <p:nvPr/>
        </p:nvGrpSpPr>
        <p:grpSpPr>
          <a:xfrm>
            <a:off x="152400" y="148167"/>
            <a:ext cx="3924850" cy="508000"/>
            <a:chOff x="5300380" y="113178"/>
            <a:chExt cx="3531925" cy="457200"/>
          </a:xfrm>
        </p:grpSpPr>
        <p:sp>
          <p:nvSpPr>
            <p:cNvPr id="26" name="TextBox 25"/>
            <p:cNvSpPr txBox="1"/>
            <p:nvPr/>
          </p:nvSpPr>
          <p:spPr>
            <a:xfrm>
              <a:off x="6671809" y="161639"/>
              <a:ext cx="2160496" cy="40164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dirty="0"/>
                <a:t>Golden Rain Foundation</a:t>
              </a:r>
            </a:p>
            <a:p>
              <a:r>
                <a:rPr lang="en-US" sz="1100" dirty="0"/>
                <a:t>Emergency Operations Plan</a:t>
              </a:r>
            </a:p>
          </p:txBody>
        </p:sp>
        <p:pic>
          <p:nvPicPr>
            <p:cNvPr id="27" name="Picture 4" descr="Related image"/>
            <p:cNvPicPr preferRelativeResize="0"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5300380" y="113178"/>
              <a:ext cx="457200" cy="457200"/>
            </a:xfrm>
            <a:prstGeom prst="rect">
              <a:avLst/>
            </a:prstGeom>
            <a:noFill/>
          </p:spPr>
        </p:pic>
        <p:grpSp>
          <p:nvGrpSpPr>
            <p:cNvPr id="3" name="Group 16"/>
            <p:cNvGrpSpPr/>
            <p:nvPr/>
          </p:nvGrpSpPr>
          <p:grpSpPr>
            <a:xfrm>
              <a:off x="5638800" y="209549"/>
              <a:ext cx="1219200" cy="322966"/>
              <a:chOff x="914400" y="1200150"/>
              <a:chExt cx="2057400" cy="381355"/>
            </a:xfrm>
          </p:grpSpPr>
          <p:sp>
            <p:nvSpPr>
              <p:cNvPr id="29" name="TextBox 28"/>
              <p:cNvSpPr txBox="1"/>
              <p:nvPr/>
            </p:nvSpPr>
            <p:spPr>
              <a:xfrm>
                <a:off x="1100282" y="1200150"/>
                <a:ext cx="1676400" cy="27801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100" dirty="0">
                    <a:latin typeface="Myanmar Text" pitchFamily="34" charset="0"/>
                    <a:ea typeface="Microsoft YaHei Light" pitchFamily="34" charset="-122"/>
                    <a:cs typeface="Myanmar Text" pitchFamily="34" charset="0"/>
                  </a:rPr>
                  <a:t>ROSSMOOR</a:t>
                </a:r>
              </a:p>
            </p:txBody>
          </p:sp>
          <p:sp>
            <p:nvSpPr>
              <p:cNvPr id="30" name="TextBox 29"/>
              <p:cNvSpPr txBox="1"/>
              <p:nvPr/>
            </p:nvSpPr>
            <p:spPr>
              <a:xfrm>
                <a:off x="914400" y="1352550"/>
                <a:ext cx="2057400" cy="22895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800" dirty="0">
                    <a:latin typeface="Myanmar Text" pitchFamily="34" charset="0"/>
                    <a:ea typeface="Microsoft YaHei Light" pitchFamily="34" charset="-122"/>
                    <a:cs typeface="Myanmar Text" pitchFamily="34" charset="0"/>
                  </a:rPr>
                  <a:t>WALNUT CREEK</a:t>
                </a:r>
              </a:p>
            </p:txBody>
          </p:sp>
        </p:grpSp>
      </p:grpSp>
      <p:sp>
        <p:nvSpPr>
          <p:cNvPr id="19" name="Freeform 18"/>
          <p:cNvSpPr/>
          <p:nvPr/>
        </p:nvSpPr>
        <p:spPr>
          <a:xfrm>
            <a:off x="152400" y="876300"/>
            <a:ext cx="1645920" cy="1188720"/>
          </a:xfrm>
          <a:custGeom>
            <a:avLst/>
            <a:gdLst>
              <a:gd name="connsiteX0" fmla="*/ 10633 w 2296633"/>
              <a:gd name="connsiteY0" fmla="*/ 0 h 1828800"/>
              <a:gd name="connsiteX1" fmla="*/ 1722475 w 2296633"/>
              <a:gd name="connsiteY1" fmla="*/ 0 h 1828800"/>
              <a:gd name="connsiteX2" fmla="*/ 2296633 w 2296633"/>
              <a:gd name="connsiteY2" fmla="*/ 882502 h 1828800"/>
              <a:gd name="connsiteX3" fmla="*/ 1754372 w 2296633"/>
              <a:gd name="connsiteY3" fmla="*/ 1828800 h 1828800"/>
              <a:gd name="connsiteX4" fmla="*/ 0 w 2296633"/>
              <a:gd name="connsiteY4" fmla="*/ 1807535 h 1828800"/>
              <a:gd name="connsiteX5" fmla="*/ 10633 w 2296633"/>
              <a:gd name="connsiteY5" fmla="*/ 0 h 1828800"/>
              <a:gd name="connsiteX0" fmla="*/ 10633 w 2296633"/>
              <a:gd name="connsiteY0" fmla="*/ 0 h 1828800"/>
              <a:gd name="connsiteX1" fmla="*/ 1722475 w 2296633"/>
              <a:gd name="connsiteY1" fmla="*/ 0 h 1828800"/>
              <a:gd name="connsiteX2" fmla="*/ 2296633 w 2296633"/>
              <a:gd name="connsiteY2" fmla="*/ 882502 h 1828800"/>
              <a:gd name="connsiteX3" fmla="*/ 1754372 w 2296633"/>
              <a:gd name="connsiteY3" fmla="*/ 1828800 h 1828800"/>
              <a:gd name="connsiteX4" fmla="*/ 0 w 2296633"/>
              <a:gd name="connsiteY4" fmla="*/ 1807535 h 1828800"/>
              <a:gd name="connsiteX5" fmla="*/ 10633 w 2296633"/>
              <a:gd name="connsiteY5" fmla="*/ 0 h 1828800"/>
              <a:gd name="connsiteX0" fmla="*/ 10633 w 2296633"/>
              <a:gd name="connsiteY0" fmla="*/ 0 h 1828800"/>
              <a:gd name="connsiteX1" fmla="*/ 1722475 w 2296633"/>
              <a:gd name="connsiteY1" fmla="*/ 0 h 1828800"/>
              <a:gd name="connsiteX2" fmla="*/ 2296633 w 2296633"/>
              <a:gd name="connsiteY2" fmla="*/ 882502 h 1828800"/>
              <a:gd name="connsiteX3" fmla="*/ 1754372 w 2296633"/>
              <a:gd name="connsiteY3" fmla="*/ 1828800 h 1828800"/>
              <a:gd name="connsiteX4" fmla="*/ 0 w 2296633"/>
              <a:gd name="connsiteY4" fmla="*/ 1807535 h 1828800"/>
              <a:gd name="connsiteX5" fmla="*/ 10633 w 2296633"/>
              <a:gd name="connsiteY5" fmla="*/ 0 h 1828800"/>
              <a:gd name="connsiteX0" fmla="*/ 10633 w 2296633"/>
              <a:gd name="connsiteY0" fmla="*/ 0 h 1828800"/>
              <a:gd name="connsiteX1" fmla="*/ 1722475 w 2296633"/>
              <a:gd name="connsiteY1" fmla="*/ 0 h 1828800"/>
              <a:gd name="connsiteX2" fmla="*/ 2296633 w 2296633"/>
              <a:gd name="connsiteY2" fmla="*/ 882502 h 1828800"/>
              <a:gd name="connsiteX3" fmla="*/ 1754372 w 2296633"/>
              <a:gd name="connsiteY3" fmla="*/ 1828800 h 1828800"/>
              <a:gd name="connsiteX4" fmla="*/ 0 w 2296633"/>
              <a:gd name="connsiteY4" fmla="*/ 1807535 h 1828800"/>
              <a:gd name="connsiteX5" fmla="*/ 10633 w 2296633"/>
              <a:gd name="connsiteY5" fmla="*/ 0 h 1828800"/>
              <a:gd name="connsiteX0" fmla="*/ 10633 w 2296633"/>
              <a:gd name="connsiteY0" fmla="*/ 0 h 1828800"/>
              <a:gd name="connsiteX1" fmla="*/ 1722475 w 2296633"/>
              <a:gd name="connsiteY1" fmla="*/ 0 h 1828800"/>
              <a:gd name="connsiteX2" fmla="*/ 2296633 w 2296633"/>
              <a:gd name="connsiteY2" fmla="*/ 882502 h 1828800"/>
              <a:gd name="connsiteX3" fmla="*/ 1754372 w 2296633"/>
              <a:gd name="connsiteY3" fmla="*/ 1828800 h 1828800"/>
              <a:gd name="connsiteX4" fmla="*/ 0 w 2296633"/>
              <a:gd name="connsiteY4" fmla="*/ 1807535 h 1828800"/>
              <a:gd name="connsiteX5" fmla="*/ 10633 w 2296633"/>
              <a:gd name="connsiteY5" fmla="*/ 0 h 1828800"/>
              <a:gd name="connsiteX0" fmla="*/ 10633 w 2296633"/>
              <a:gd name="connsiteY0" fmla="*/ 0 h 1828800"/>
              <a:gd name="connsiteX1" fmla="*/ 1722475 w 2296633"/>
              <a:gd name="connsiteY1" fmla="*/ 0 h 1828800"/>
              <a:gd name="connsiteX2" fmla="*/ 2296633 w 2296633"/>
              <a:gd name="connsiteY2" fmla="*/ 882502 h 1828800"/>
              <a:gd name="connsiteX3" fmla="*/ 1754372 w 2296633"/>
              <a:gd name="connsiteY3" fmla="*/ 1828800 h 1828800"/>
              <a:gd name="connsiteX4" fmla="*/ 0 w 2296633"/>
              <a:gd name="connsiteY4" fmla="*/ 1807535 h 1828800"/>
              <a:gd name="connsiteX5" fmla="*/ 10633 w 2296633"/>
              <a:gd name="connsiteY5" fmla="*/ 0 h 1828800"/>
              <a:gd name="connsiteX0" fmla="*/ 10633 w 2296633"/>
              <a:gd name="connsiteY0" fmla="*/ 0 h 1828800"/>
              <a:gd name="connsiteX1" fmla="*/ 1722475 w 2296633"/>
              <a:gd name="connsiteY1" fmla="*/ 0 h 1828800"/>
              <a:gd name="connsiteX2" fmla="*/ 2296633 w 2296633"/>
              <a:gd name="connsiteY2" fmla="*/ 882502 h 1828800"/>
              <a:gd name="connsiteX3" fmla="*/ 1754372 w 2296633"/>
              <a:gd name="connsiteY3" fmla="*/ 1828800 h 1828800"/>
              <a:gd name="connsiteX4" fmla="*/ 0 w 2296633"/>
              <a:gd name="connsiteY4" fmla="*/ 1807535 h 1828800"/>
              <a:gd name="connsiteX5" fmla="*/ 10633 w 2296633"/>
              <a:gd name="connsiteY5" fmla="*/ 0 h 1828800"/>
              <a:gd name="connsiteX0" fmla="*/ 10633 w 2296633"/>
              <a:gd name="connsiteY0" fmla="*/ 0 h 1828800"/>
              <a:gd name="connsiteX1" fmla="*/ 1722475 w 2296633"/>
              <a:gd name="connsiteY1" fmla="*/ 0 h 1828800"/>
              <a:gd name="connsiteX2" fmla="*/ 2296633 w 2296633"/>
              <a:gd name="connsiteY2" fmla="*/ 882502 h 1828800"/>
              <a:gd name="connsiteX3" fmla="*/ 1754372 w 2296633"/>
              <a:gd name="connsiteY3" fmla="*/ 1828800 h 1828800"/>
              <a:gd name="connsiteX4" fmla="*/ 0 w 2296633"/>
              <a:gd name="connsiteY4" fmla="*/ 1807535 h 1828800"/>
              <a:gd name="connsiteX5" fmla="*/ 10633 w 2296633"/>
              <a:gd name="connsiteY5" fmla="*/ 0 h 1828800"/>
              <a:gd name="connsiteX0" fmla="*/ 10633 w 2296633"/>
              <a:gd name="connsiteY0" fmla="*/ 0 h 1828800"/>
              <a:gd name="connsiteX1" fmla="*/ 1722475 w 2296633"/>
              <a:gd name="connsiteY1" fmla="*/ 0 h 1828800"/>
              <a:gd name="connsiteX2" fmla="*/ 2296633 w 2296633"/>
              <a:gd name="connsiteY2" fmla="*/ 882502 h 1828800"/>
              <a:gd name="connsiteX3" fmla="*/ 1754372 w 2296633"/>
              <a:gd name="connsiteY3" fmla="*/ 1828800 h 1828800"/>
              <a:gd name="connsiteX4" fmla="*/ 0 w 2296633"/>
              <a:gd name="connsiteY4" fmla="*/ 1807535 h 1828800"/>
              <a:gd name="connsiteX5" fmla="*/ 10633 w 2296633"/>
              <a:gd name="connsiteY5" fmla="*/ 0 h 1828800"/>
              <a:gd name="connsiteX0" fmla="*/ 10633 w 2302983"/>
              <a:gd name="connsiteY0" fmla="*/ 0 h 1828800"/>
              <a:gd name="connsiteX1" fmla="*/ 1722475 w 2302983"/>
              <a:gd name="connsiteY1" fmla="*/ 0 h 1828800"/>
              <a:gd name="connsiteX2" fmla="*/ 2302983 w 2302983"/>
              <a:gd name="connsiteY2" fmla="*/ 895202 h 1828800"/>
              <a:gd name="connsiteX3" fmla="*/ 1754372 w 2302983"/>
              <a:gd name="connsiteY3" fmla="*/ 1828800 h 1828800"/>
              <a:gd name="connsiteX4" fmla="*/ 0 w 2302983"/>
              <a:gd name="connsiteY4" fmla="*/ 1807535 h 1828800"/>
              <a:gd name="connsiteX5" fmla="*/ 10633 w 2302983"/>
              <a:gd name="connsiteY5" fmla="*/ 0 h 1828800"/>
              <a:gd name="connsiteX0" fmla="*/ 10633 w 2302983"/>
              <a:gd name="connsiteY0" fmla="*/ 0 h 1828800"/>
              <a:gd name="connsiteX1" fmla="*/ 1722475 w 2302983"/>
              <a:gd name="connsiteY1" fmla="*/ 0 h 1828800"/>
              <a:gd name="connsiteX2" fmla="*/ 2302983 w 2302983"/>
              <a:gd name="connsiteY2" fmla="*/ 895202 h 1828800"/>
              <a:gd name="connsiteX3" fmla="*/ 1754372 w 2302983"/>
              <a:gd name="connsiteY3" fmla="*/ 1828800 h 1828800"/>
              <a:gd name="connsiteX4" fmla="*/ 0 w 2302983"/>
              <a:gd name="connsiteY4" fmla="*/ 1807535 h 1828800"/>
              <a:gd name="connsiteX5" fmla="*/ 10633 w 2302983"/>
              <a:gd name="connsiteY5" fmla="*/ 0 h 1828800"/>
              <a:gd name="connsiteX0" fmla="*/ 10633 w 2302983"/>
              <a:gd name="connsiteY0" fmla="*/ 0 h 1828800"/>
              <a:gd name="connsiteX1" fmla="*/ 1722475 w 2302983"/>
              <a:gd name="connsiteY1" fmla="*/ 0 h 1828800"/>
              <a:gd name="connsiteX2" fmla="*/ 2302983 w 2302983"/>
              <a:gd name="connsiteY2" fmla="*/ 895202 h 1828800"/>
              <a:gd name="connsiteX3" fmla="*/ 1754372 w 2302983"/>
              <a:gd name="connsiteY3" fmla="*/ 1828800 h 1828800"/>
              <a:gd name="connsiteX4" fmla="*/ 0 w 2302983"/>
              <a:gd name="connsiteY4" fmla="*/ 1807535 h 1828800"/>
              <a:gd name="connsiteX5" fmla="*/ 10633 w 2302983"/>
              <a:gd name="connsiteY5" fmla="*/ 0 h 1828800"/>
              <a:gd name="connsiteX0" fmla="*/ 10633 w 2302983"/>
              <a:gd name="connsiteY0" fmla="*/ 0 h 1828800"/>
              <a:gd name="connsiteX1" fmla="*/ 1722475 w 2302983"/>
              <a:gd name="connsiteY1" fmla="*/ 0 h 1828800"/>
              <a:gd name="connsiteX2" fmla="*/ 2302983 w 2302983"/>
              <a:gd name="connsiteY2" fmla="*/ 895202 h 1828800"/>
              <a:gd name="connsiteX3" fmla="*/ 1754372 w 2302983"/>
              <a:gd name="connsiteY3" fmla="*/ 1828800 h 1828800"/>
              <a:gd name="connsiteX4" fmla="*/ 0 w 2302983"/>
              <a:gd name="connsiteY4" fmla="*/ 1807535 h 1828800"/>
              <a:gd name="connsiteX5" fmla="*/ 10633 w 2302983"/>
              <a:gd name="connsiteY5" fmla="*/ 0 h 1828800"/>
              <a:gd name="connsiteX0" fmla="*/ 10633 w 2302983"/>
              <a:gd name="connsiteY0" fmla="*/ 0 h 1828800"/>
              <a:gd name="connsiteX1" fmla="*/ 1722475 w 2302983"/>
              <a:gd name="connsiteY1" fmla="*/ 0 h 1828800"/>
              <a:gd name="connsiteX2" fmla="*/ 2302983 w 2302983"/>
              <a:gd name="connsiteY2" fmla="*/ 895202 h 1828800"/>
              <a:gd name="connsiteX3" fmla="*/ 1754372 w 2302983"/>
              <a:gd name="connsiteY3" fmla="*/ 1828800 h 1828800"/>
              <a:gd name="connsiteX4" fmla="*/ 0 w 2302983"/>
              <a:gd name="connsiteY4" fmla="*/ 1807535 h 1828800"/>
              <a:gd name="connsiteX5" fmla="*/ 10633 w 2302983"/>
              <a:gd name="connsiteY5" fmla="*/ 0 h 1828800"/>
              <a:gd name="connsiteX0" fmla="*/ 10633 w 2302983"/>
              <a:gd name="connsiteY0" fmla="*/ 0 h 1828800"/>
              <a:gd name="connsiteX1" fmla="*/ 1722475 w 2302983"/>
              <a:gd name="connsiteY1" fmla="*/ 0 h 1828800"/>
              <a:gd name="connsiteX2" fmla="*/ 2302983 w 2302983"/>
              <a:gd name="connsiteY2" fmla="*/ 895202 h 1828800"/>
              <a:gd name="connsiteX3" fmla="*/ 1754372 w 2302983"/>
              <a:gd name="connsiteY3" fmla="*/ 1828800 h 1828800"/>
              <a:gd name="connsiteX4" fmla="*/ 0 w 2302983"/>
              <a:gd name="connsiteY4" fmla="*/ 1807535 h 1828800"/>
              <a:gd name="connsiteX5" fmla="*/ 10633 w 2302983"/>
              <a:gd name="connsiteY5" fmla="*/ 0 h 1828800"/>
              <a:gd name="connsiteX0" fmla="*/ 10633 w 2302983"/>
              <a:gd name="connsiteY0" fmla="*/ 0 h 1828800"/>
              <a:gd name="connsiteX1" fmla="*/ 1722475 w 2302983"/>
              <a:gd name="connsiteY1" fmla="*/ 0 h 1828800"/>
              <a:gd name="connsiteX2" fmla="*/ 2302983 w 2302983"/>
              <a:gd name="connsiteY2" fmla="*/ 895202 h 1828800"/>
              <a:gd name="connsiteX3" fmla="*/ 1754372 w 2302983"/>
              <a:gd name="connsiteY3" fmla="*/ 1828800 h 1828800"/>
              <a:gd name="connsiteX4" fmla="*/ 0 w 2302983"/>
              <a:gd name="connsiteY4" fmla="*/ 1807535 h 1828800"/>
              <a:gd name="connsiteX5" fmla="*/ 10633 w 2302983"/>
              <a:gd name="connsiteY5" fmla="*/ 0 h 1828800"/>
              <a:gd name="connsiteX0" fmla="*/ 10633 w 2302983"/>
              <a:gd name="connsiteY0" fmla="*/ 0 h 1828800"/>
              <a:gd name="connsiteX1" fmla="*/ 1722475 w 2302983"/>
              <a:gd name="connsiteY1" fmla="*/ 0 h 1828800"/>
              <a:gd name="connsiteX2" fmla="*/ 2302983 w 2302983"/>
              <a:gd name="connsiteY2" fmla="*/ 895202 h 1828800"/>
              <a:gd name="connsiteX3" fmla="*/ 1754372 w 2302983"/>
              <a:gd name="connsiteY3" fmla="*/ 1828800 h 1828800"/>
              <a:gd name="connsiteX4" fmla="*/ 0 w 2302983"/>
              <a:gd name="connsiteY4" fmla="*/ 1807535 h 1828800"/>
              <a:gd name="connsiteX5" fmla="*/ 10633 w 2302983"/>
              <a:gd name="connsiteY5" fmla="*/ 0 h 1828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302983" h="1828800">
                <a:moveTo>
                  <a:pt x="10633" y="0"/>
                </a:moveTo>
                <a:lnTo>
                  <a:pt x="1722475" y="0"/>
                </a:lnTo>
                <a:cubicBezTo>
                  <a:pt x="2015461" y="211617"/>
                  <a:pt x="2302097" y="747085"/>
                  <a:pt x="2302983" y="895202"/>
                </a:cubicBezTo>
                <a:cubicBezTo>
                  <a:pt x="2300029" y="1083635"/>
                  <a:pt x="1985926" y="1532417"/>
                  <a:pt x="1754372" y="1828800"/>
                </a:cubicBezTo>
                <a:lnTo>
                  <a:pt x="0" y="1807535"/>
                </a:lnTo>
                <a:cubicBezTo>
                  <a:pt x="3544" y="1205023"/>
                  <a:pt x="7089" y="602512"/>
                  <a:pt x="10633" y="0"/>
                </a:cubicBezTo>
                <a:close/>
              </a:path>
            </a:pathLst>
          </a:custGeom>
          <a:gradFill>
            <a:gsLst>
              <a:gs pos="0">
                <a:schemeClr val="tx1"/>
              </a:gs>
              <a:gs pos="99000">
                <a:srgbClr val="C00000"/>
              </a:gs>
            </a:gsLst>
            <a:lin ang="5400000" scaled="0"/>
          </a:gradFill>
          <a:ln w="38100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rtlCol="0" anchor="t" anchorCtr="0"/>
          <a:lstStyle/>
          <a:p>
            <a:r>
              <a:rPr lang="en-US" sz="2000" b="1" dirty="0"/>
              <a:t>Step 1</a:t>
            </a:r>
            <a:r>
              <a:rPr lang="en-US" sz="1600" dirty="0"/>
              <a:t/>
            </a:r>
            <a:br>
              <a:rPr lang="en-US" sz="1600" dirty="0"/>
            </a:br>
            <a:r>
              <a:rPr lang="en-US" sz="1600" b="1" dirty="0"/>
              <a:t>Form a Collaborative</a:t>
            </a:r>
            <a:br>
              <a:rPr lang="en-US" sz="1600" b="1" dirty="0"/>
            </a:br>
            <a:r>
              <a:rPr lang="en-US" sz="1600" b="1" dirty="0"/>
              <a:t>Planning Team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2133600" y="1409700"/>
            <a:ext cx="655320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Golden Rain Foundation</a:t>
            </a:r>
          </a:p>
          <a:p>
            <a:r>
              <a:rPr lang="en-US" sz="2400" dirty="0"/>
              <a:t>City of Walnut Creek</a:t>
            </a:r>
          </a:p>
          <a:p>
            <a:r>
              <a:rPr lang="en-US" sz="2400" dirty="0"/>
              <a:t>City of Lafayette</a:t>
            </a:r>
          </a:p>
          <a:p>
            <a:r>
              <a:rPr lang="en-US" sz="2400" dirty="0"/>
              <a:t>Contra Costa County Fire Protection District</a:t>
            </a:r>
          </a:p>
          <a:p>
            <a:r>
              <a:rPr lang="en-US" sz="2400" dirty="0"/>
              <a:t>County Office of Emergency Services</a:t>
            </a:r>
          </a:p>
          <a:p>
            <a:r>
              <a:rPr lang="en-US" sz="2400" dirty="0"/>
              <a:t>County ARC – Disabled and Functional Needs</a:t>
            </a:r>
          </a:p>
          <a:p>
            <a:r>
              <a:rPr lang="en-US" sz="2400" dirty="0"/>
              <a:t>Red Cross</a:t>
            </a:r>
          </a:p>
          <a:p>
            <a:r>
              <a:rPr lang="en-US" sz="2400" dirty="0"/>
              <a:t>Rossmoor CERT</a:t>
            </a:r>
          </a:p>
          <a:p>
            <a:r>
              <a:rPr lang="en-US" sz="2400" dirty="0"/>
              <a:t>Rossmoor Emergency Preparedness Organization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3A822542-BB46-4B33-9C7A-978C15598105}"/>
              </a:ext>
            </a:extLst>
          </p:cNvPr>
          <p:cNvSpPr txBox="1"/>
          <p:nvPr/>
        </p:nvSpPr>
        <p:spPr>
          <a:xfrm>
            <a:off x="1905000" y="800100"/>
            <a:ext cx="4724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175" indent="-3175"/>
            <a:r>
              <a:rPr lang="en-US" sz="2400" b="1" dirty="0"/>
              <a:t>Planning Team</a:t>
            </a:r>
          </a:p>
        </p:txBody>
      </p:sp>
    </p:spTree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1"/>
          <p:cNvGrpSpPr/>
          <p:nvPr/>
        </p:nvGrpSpPr>
        <p:grpSpPr>
          <a:xfrm>
            <a:off x="152400" y="148167"/>
            <a:ext cx="3565716" cy="508000"/>
            <a:chOff x="5300380" y="113178"/>
            <a:chExt cx="3565716" cy="457200"/>
          </a:xfrm>
        </p:grpSpPr>
        <p:sp>
          <p:nvSpPr>
            <p:cNvPr id="26" name="TextBox 25"/>
            <p:cNvSpPr txBox="1"/>
            <p:nvPr/>
          </p:nvSpPr>
          <p:spPr>
            <a:xfrm>
              <a:off x="6705600" y="133350"/>
              <a:ext cx="2160496" cy="37394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050" dirty="0"/>
                <a:t>Golden Rain Foundation</a:t>
              </a:r>
            </a:p>
            <a:p>
              <a:r>
                <a:rPr lang="en-US" sz="1050" dirty="0"/>
                <a:t>Emergency Operations Plan </a:t>
              </a:r>
            </a:p>
          </p:txBody>
        </p:sp>
        <p:pic>
          <p:nvPicPr>
            <p:cNvPr id="27" name="Picture 4" descr="Related image"/>
            <p:cNvPicPr preferRelativeResize="0"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5300380" y="113178"/>
              <a:ext cx="457200" cy="457200"/>
            </a:xfrm>
            <a:prstGeom prst="rect">
              <a:avLst/>
            </a:prstGeom>
            <a:noFill/>
          </p:spPr>
        </p:pic>
        <p:grpSp>
          <p:nvGrpSpPr>
            <p:cNvPr id="3" name="Group 16"/>
            <p:cNvGrpSpPr/>
            <p:nvPr/>
          </p:nvGrpSpPr>
          <p:grpSpPr>
            <a:xfrm>
              <a:off x="5638800" y="209549"/>
              <a:ext cx="1219200" cy="322966"/>
              <a:chOff x="914400" y="1200150"/>
              <a:chExt cx="2057400" cy="381355"/>
            </a:xfrm>
          </p:grpSpPr>
          <p:sp>
            <p:nvSpPr>
              <p:cNvPr id="29" name="TextBox 28"/>
              <p:cNvSpPr txBox="1"/>
              <p:nvPr/>
            </p:nvSpPr>
            <p:spPr>
              <a:xfrm>
                <a:off x="1100282" y="1200150"/>
                <a:ext cx="1676400" cy="27801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100" dirty="0">
                    <a:latin typeface="Myanmar Text" pitchFamily="34" charset="0"/>
                    <a:ea typeface="Microsoft YaHei Light" pitchFamily="34" charset="-122"/>
                    <a:cs typeface="Myanmar Text" pitchFamily="34" charset="0"/>
                  </a:rPr>
                  <a:t>ROSSMOOR</a:t>
                </a:r>
              </a:p>
            </p:txBody>
          </p:sp>
          <p:sp>
            <p:nvSpPr>
              <p:cNvPr id="30" name="TextBox 29"/>
              <p:cNvSpPr txBox="1"/>
              <p:nvPr/>
            </p:nvSpPr>
            <p:spPr>
              <a:xfrm>
                <a:off x="914400" y="1352550"/>
                <a:ext cx="2057400" cy="22895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800" dirty="0">
                    <a:latin typeface="Myanmar Text" pitchFamily="34" charset="0"/>
                    <a:ea typeface="Microsoft YaHei Light" pitchFamily="34" charset="-122"/>
                    <a:cs typeface="Myanmar Text" pitchFamily="34" charset="0"/>
                  </a:rPr>
                  <a:t>WALNUT CREEK</a:t>
                </a:r>
              </a:p>
            </p:txBody>
          </p:sp>
        </p:grpSp>
      </p:grpSp>
      <p:sp>
        <p:nvSpPr>
          <p:cNvPr id="47" name="Freeform 46"/>
          <p:cNvSpPr/>
          <p:nvPr/>
        </p:nvSpPr>
        <p:spPr>
          <a:xfrm>
            <a:off x="152400" y="876300"/>
            <a:ext cx="1645920" cy="1188720"/>
          </a:xfrm>
          <a:custGeom>
            <a:avLst/>
            <a:gdLst>
              <a:gd name="connsiteX0" fmla="*/ 10633 w 2296633"/>
              <a:gd name="connsiteY0" fmla="*/ 0 h 1828800"/>
              <a:gd name="connsiteX1" fmla="*/ 1722475 w 2296633"/>
              <a:gd name="connsiteY1" fmla="*/ 0 h 1828800"/>
              <a:gd name="connsiteX2" fmla="*/ 2296633 w 2296633"/>
              <a:gd name="connsiteY2" fmla="*/ 882502 h 1828800"/>
              <a:gd name="connsiteX3" fmla="*/ 1754372 w 2296633"/>
              <a:gd name="connsiteY3" fmla="*/ 1828800 h 1828800"/>
              <a:gd name="connsiteX4" fmla="*/ 0 w 2296633"/>
              <a:gd name="connsiteY4" fmla="*/ 1807535 h 1828800"/>
              <a:gd name="connsiteX5" fmla="*/ 10633 w 2296633"/>
              <a:gd name="connsiteY5" fmla="*/ 0 h 1828800"/>
              <a:gd name="connsiteX0" fmla="*/ 10633 w 2296633"/>
              <a:gd name="connsiteY0" fmla="*/ 0 h 1828800"/>
              <a:gd name="connsiteX1" fmla="*/ 1722475 w 2296633"/>
              <a:gd name="connsiteY1" fmla="*/ 0 h 1828800"/>
              <a:gd name="connsiteX2" fmla="*/ 2296633 w 2296633"/>
              <a:gd name="connsiteY2" fmla="*/ 882502 h 1828800"/>
              <a:gd name="connsiteX3" fmla="*/ 1754372 w 2296633"/>
              <a:gd name="connsiteY3" fmla="*/ 1828800 h 1828800"/>
              <a:gd name="connsiteX4" fmla="*/ 0 w 2296633"/>
              <a:gd name="connsiteY4" fmla="*/ 1807535 h 1828800"/>
              <a:gd name="connsiteX5" fmla="*/ 10633 w 2296633"/>
              <a:gd name="connsiteY5" fmla="*/ 0 h 1828800"/>
              <a:gd name="connsiteX0" fmla="*/ 10633 w 2296633"/>
              <a:gd name="connsiteY0" fmla="*/ 0 h 1828800"/>
              <a:gd name="connsiteX1" fmla="*/ 1722475 w 2296633"/>
              <a:gd name="connsiteY1" fmla="*/ 0 h 1828800"/>
              <a:gd name="connsiteX2" fmla="*/ 2296633 w 2296633"/>
              <a:gd name="connsiteY2" fmla="*/ 882502 h 1828800"/>
              <a:gd name="connsiteX3" fmla="*/ 1754372 w 2296633"/>
              <a:gd name="connsiteY3" fmla="*/ 1828800 h 1828800"/>
              <a:gd name="connsiteX4" fmla="*/ 0 w 2296633"/>
              <a:gd name="connsiteY4" fmla="*/ 1807535 h 1828800"/>
              <a:gd name="connsiteX5" fmla="*/ 10633 w 2296633"/>
              <a:gd name="connsiteY5" fmla="*/ 0 h 1828800"/>
              <a:gd name="connsiteX0" fmla="*/ 10633 w 2296633"/>
              <a:gd name="connsiteY0" fmla="*/ 0 h 1828800"/>
              <a:gd name="connsiteX1" fmla="*/ 1722475 w 2296633"/>
              <a:gd name="connsiteY1" fmla="*/ 0 h 1828800"/>
              <a:gd name="connsiteX2" fmla="*/ 2296633 w 2296633"/>
              <a:gd name="connsiteY2" fmla="*/ 882502 h 1828800"/>
              <a:gd name="connsiteX3" fmla="*/ 1754372 w 2296633"/>
              <a:gd name="connsiteY3" fmla="*/ 1828800 h 1828800"/>
              <a:gd name="connsiteX4" fmla="*/ 0 w 2296633"/>
              <a:gd name="connsiteY4" fmla="*/ 1807535 h 1828800"/>
              <a:gd name="connsiteX5" fmla="*/ 10633 w 2296633"/>
              <a:gd name="connsiteY5" fmla="*/ 0 h 1828800"/>
              <a:gd name="connsiteX0" fmla="*/ 10633 w 2296633"/>
              <a:gd name="connsiteY0" fmla="*/ 0 h 1828800"/>
              <a:gd name="connsiteX1" fmla="*/ 1722475 w 2296633"/>
              <a:gd name="connsiteY1" fmla="*/ 0 h 1828800"/>
              <a:gd name="connsiteX2" fmla="*/ 2296633 w 2296633"/>
              <a:gd name="connsiteY2" fmla="*/ 882502 h 1828800"/>
              <a:gd name="connsiteX3" fmla="*/ 1754372 w 2296633"/>
              <a:gd name="connsiteY3" fmla="*/ 1828800 h 1828800"/>
              <a:gd name="connsiteX4" fmla="*/ 0 w 2296633"/>
              <a:gd name="connsiteY4" fmla="*/ 1807535 h 1828800"/>
              <a:gd name="connsiteX5" fmla="*/ 10633 w 2296633"/>
              <a:gd name="connsiteY5" fmla="*/ 0 h 1828800"/>
              <a:gd name="connsiteX0" fmla="*/ 10633 w 2296633"/>
              <a:gd name="connsiteY0" fmla="*/ 0 h 1828800"/>
              <a:gd name="connsiteX1" fmla="*/ 1722475 w 2296633"/>
              <a:gd name="connsiteY1" fmla="*/ 0 h 1828800"/>
              <a:gd name="connsiteX2" fmla="*/ 2296633 w 2296633"/>
              <a:gd name="connsiteY2" fmla="*/ 882502 h 1828800"/>
              <a:gd name="connsiteX3" fmla="*/ 1754372 w 2296633"/>
              <a:gd name="connsiteY3" fmla="*/ 1828800 h 1828800"/>
              <a:gd name="connsiteX4" fmla="*/ 0 w 2296633"/>
              <a:gd name="connsiteY4" fmla="*/ 1807535 h 1828800"/>
              <a:gd name="connsiteX5" fmla="*/ 10633 w 2296633"/>
              <a:gd name="connsiteY5" fmla="*/ 0 h 1828800"/>
              <a:gd name="connsiteX0" fmla="*/ 10633 w 2296633"/>
              <a:gd name="connsiteY0" fmla="*/ 0 h 1828800"/>
              <a:gd name="connsiteX1" fmla="*/ 1722475 w 2296633"/>
              <a:gd name="connsiteY1" fmla="*/ 0 h 1828800"/>
              <a:gd name="connsiteX2" fmla="*/ 2296633 w 2296633"/>
              <a:gd name="connsiteY2" fmla="*/ 882502 h 1828800"/>
              <a:gd name="connsiteX3" fmla="*/ 1754372 w 2296633"/>
              <a:gd name="connsiteY3" fmla="*/ 1828800 h 1828800"/>
              <a:gd name="connsiteX4" fmla="*/ 0 w 2296633"/>
              <a:gd name="connsiteY4" fmla="*/ 1807535 h 1828800"/>
              <a:gd name="connsiteX5" fmla="*/ 10633 w 2296633"/>
              <a:gd name="connsiteY5" fmla="*/ 0 h 1828800"/>
              <a:gd name="connsiteX0" fmla="*/ 10633 w 2296633"/>
              <a:gd name="connsiteY0" fmla="*/ 0 h 1828800"/>
              <a:gd name="connsiteX1" fmla="*/ 1722475 w 2296633"/>
              <a:gd name="connsiteY1" fmla="*/ 0 h 1828800"/>
              <a:gd name="connsiteX2" fmla="*/ 2296633 w 2296633"/>
              <a:gd name="connsiteY2" fmla="*/ 882502 h 1828800"/>
              <a:gd name="connsiteX3" fmla="*/ 1754372 w 2296633"/>
              <a:gd name="connsiteY3" fmla="*/ 1828800 h 1828800"/>
              <a:gd name="connsiteX4" fmla="*/ 0 w 2296633"/>
              <a:gd name="connsiteY4" fmla="*/ 1807535 h 1828800"/>
              <a:gd name="connsiteX5" fmla="*/ 10633 w 2296633"/>
              <a:gd name="connsiteY5" fmla="*/ 0 h 1828800"/>
              <a:gd name="connsiteX0" fmla="*/ 10633 w 2296633"/>
              <a:gd name="connsiteY0" fmla="*/ 0 h 1828800"/>
              <a:gd name="connsiteX1" fmla="*/ 1722475 w 2296633"/>
              <a:gd name="connsiteY1" fmla="*/ 0 h 1828800"/>
              <a:gd name="connsiteX2" fmla="*/ 2296633 w 2296633"/>
              <a:gd name="connsiteY2" fmla="*/ 882502 h 1828800"/>
              <a:gd name="connsiteX3" fmla="*/ 1754372 w 2296633"/>
              <a:gd name="connsiteY3" fmla="*/ 1828800 h 1828800"/>
              <a:gd name="connsiteX4" fmla="*/ 0 w 2296633"/>
              <a:gd name="connsiteY4" fmla="*/ 1807535 h 1828800"/>
              <a:gd name="connsiteX5" fmla="*/ 10633 w 2296633"/>
              <a:gd name="connsiteY5" fmla="*/ 0 h 1828800"/>
              <a:gd name="connsiteX0" fmla="*/ 10633 w 2302983"/>
              <a:gd name="connsiteY0" fmla="*/ 0 h 1828800"/>
              <a:gd name="connsiteX1" fmla="*/ 1722475 w 2302983"/>
              <a:gd name="connsiteY1" fmla="*/ 0 h 1828800"/>
              <a:gd name="connsiteX2" fmla="*/ 2302983 w 2302983"/>
              <a:gd name="connsiteY2" fmla="*/ 895202 h 1828800"/>
              <a:gd name="connsiteX3" fmla="*/ 1754372 w 2302983"/>
              <a:gd name="connsiteY3" fmla="*/ 1828800 h 1828800"/>
              <a:gd name="connsiteX4" fmla="*/ 0 w 2302983"/>
              <a:gd name="connsiteY4" fmla="*/ 1807535 h 1828800"/>
              <a:gd name="connsiteX5" fmla="*/ 10633 w 2302983"/>
              <a:gd name="connsiteY5" fmla="*/ 0 h 1828800"/>
              <a:gd name="connsiteX0" fmla="*/ 10633 w 2302983"/>
              <a:gd name="connsiteY0" fmla="*/ 0 h 1828800"/>
              <a:gd name="connsiteX1" fmla="*/ 1722475 w 2302983"/>
              <a:gd name="connsiteY1" fmla="*/ 0 h 1828800"/>
              <a:gd name="connsiteX2" fmla="*/ 2302983 w 2302983"/>
              <a:gd name="connsiteY2" fmla="*/ 895202 h 1828800"/>
              <a:gd name="connsiteX3" fmla="*/ 1754372 w 2302983"/>
              <a:gd name="connsiteY3" fmla="*/ 1828800 h 1828800"/>
              <a:gd name="connsiteX4" fmla="*/ 0 w 2302983"/>
              <a:gd name="connsiteY4" fmla="*/ 1807535 h 1828800"/>
              <a:gd name="connsiteX5" fmla="*/ 10633 w 2302983"/>
              <a:gd name="connsiteY5" fmla="*/ 0 h 1828800"/>
              <a:gd name="connsiteX0" fmla="*/ 10633 w 2302983"/>
              <a:gd name="connsiteY0" fmla="*/ 0 h 1828800"/>
              <a:gd name="connsiteX1" fmla="*/ 1722475 w 2302983"/>
              <a:gd name="connsiteY1" fmla="*/ 0 h 1828800"/>
              <a:gd name="connsiteX2" fmla="*/ 2302983 w 2302983"/>
              <a:gd name="connsiteY2" fmla="*/ 895202 h 1828800"/>
              <a:gd name="connsiteX3" fmla="*/ 1754372 w 2302983"/>
              <a:gd name="connsiteY3" fmla="*/ 1828800 h 1828800"/>
              <a:gd name="connsiteX4" fmla="*/ 0 w 2302983"/>
              <a:gd name="connsiteY4" fmla="*/ 1807535 h 1828800"/>
              <a:gd name="connsiteX5" fmla="*/ 10633 w 2302983"/>
              <a:gd name="connsiteY5" fmla="*/ 0 h 1828800"/>
              <a:gd name="connsiteX0" fmla="*/ 10633 w 2302983"/>
              <a:gd name="connsiteY0" fmla="*/ 0 h 1828800"/>
              <a:gd name="connsiteX1" fmla="*/ 1722475 w 2302983"/>
              <a:gd name="connsiteY1" fmla="*/ 0 h 1828800"/>
              <a:gd name="connsiteX2" fmla="*/ 2302983 w 2302983"/>
              <a:gd name="connsiteY2" fmla="*/ 895202 h 1828800"/>
              <a:gd name="connsiteX3" fmla="*/ 1754372 w 2302983"/>
              <a:gd name="connsiteY3" fmla="*/ 1828800 h 1828800"/>
              <a:gd name="connsiteX4" fmla="*/ 0 w 2302983"/>
              <a:gd name="connsiteY4" fmla="*/ 1807535 h 1828800"/>
              <a:gd name="connsiteX5" fmla="*/ 10633 w 2302983"/>
              <a:gd name="connsiteY5" fmla="*/ 0 h 1828800"/>
              <a:gd name="connsiteX0" fmla="*/ 10633 w 2302983"/>
              <a:gd name="connsiteY0" fmla="*/ 0 h 1828800"/>
              <a:gd name="connsiteX1" fmla="*/ 1722475 w 2302983"/>
              <a:gd name="connsiteY1" fmla="*/ 0 h 1828800"/>
              <a:gd name="connsiteX2" fmla="*/ 2302983 w 2302983"/>
              <a:gd name="connsiteY2" fmla="*/ 895202 h 1828800"/>
              <a:gd name="connsiteX3" fmla="*/ 1754372 w 2302983"/>
              <a:gd name="connsiteY3" fmla="*/ 1828800 h 1828800"/>
              <a:gd name="connsiteX4" fmla="*/ 0 w 2302983"/>
              <a:gd name="connsiteY4" fmla="*/ 1807535 h 1828800"/>
              <a:gd name="connsiteX5" fmla="*/ 10633 w 2302983"/>
              <a:gd name="connsiteY5" fmla="*/ 0 h 1828800"/>
              <a:gd name="connsiteX0" fmla="*/ 10633 w 2302983"/>
              <a:gd name="connsiteY0" fmla="*/ 0 h 1828800"/>
              <a:gd name="connsiteX1" fmla="*/ 1722475 w 2302983"/>
              <a:gd name="connsiteY1" fmla="*/ 0 h 1828800"/>
              <a:gd name="connsiteX2" fmla="*/ 2302983 w 2302983"/>
              <a:gd name="connsiteY2" fmla="*/ 895202 h 1828800"/>
              <a:gd name="connsiteX3" fmla="*/ 1754372 w 2302983"/>
              <a:gd name="connsiteY3" fmla="*/ 1828800 h 1828800"/>
              <a:gd name="connsiteX4" fmla="*/ 0 w 2302983"/>
              <a:gd name="connsiteY4" fmla="*/ 1807535 h 1828800"/>
              <a:gd name="connsiteX5" fmla="*/ 10633 w 2302983"/>
              <a:gd name="connsiteY5" fmla="*/ 0 h 1828800"/>
              <a:gd name="connsiteX0" fmla="*/ 10633 w 2302983"/>
              <a:gd name="connsiteY0" fmla="*/ 0 h 1828800"/>
              <a:gd name="connsiteX1" fmla="*/ 1722475 w 2302983"/>
              <a:gd name="connsiteY1" fmla="*/ 0 h 1828800"/>
              <a:gd name="connsiteX2" fmla="*/ 2302983 w 2302983"/>
              <a:gd name="connsiteY2" fmla="*/ 895202 h 1828800"/>
              <a:gd name="connsiteX3" fmla="*/ 1754372 w 2302983"/>
              <a:gd name="connsiteY3" fmla="*/ 1828800 h 1828800"/>
              <a:gd name="connsiteX4" fmla="*/ 0 w 2302983"/>
              <a:gd name="connsiteY4" fmla="*/ 1807535 h 1828800"/>
              <a:gd name="connsiteX5" fmla="*/ 10633 w 2302983"/>
              <a:gd name="connsiteY5" fmla="*/ 0 h 1828800"/>
              <a:gd name="connsiteX0" fmla="*/ 10633 w 2302983"/>
              <a:gd name="connsiteY0" fmla="*/ 0 h 1828800"/>
              <a:gd name="connsiteX1" fmla="*/ 1722475 w 2302983"/>
              <a:gd name="connsiteY1" fmla="*/ 0 h 1828800"/>
              <a:gd name="connsiteX2" fmla="*/ 2302983 w 2302983"/>
              <a:gd name="connsiteY2" fmla="*/ 895202 h 1828800"/>
              <a:gd name="connsiteX3" fmla="*/ 1754372 w 2302983"/>
              <a:gd name="connsiteY3" fmla="*/ 1828800 h 1828800"/>
              <a:gd name="connsiteX4" fmla="*/ 0 w 2302983"/>
              <a:gd name="connsiteY4" fmla="*/ 1807535 h 1828800"/>
              <a:gd name="connsiteX5" fmla="*/ 10633 w 2302983"/>
              <a:gd name="connsiteY5" fmla="*/ 0 h 1828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302983" h="1828800">
                <a:moveTo>
                  <a:pt x="10633" y="0"/>
                </a:moveTo>
                <a:lnTo>
                  <a:pt x="1722475" y="0"/>
                </a:lnTo>
                <a:cubicBezTo>
                  <a:pt x="2015461" y="211617"/>
                  <a:pt x="2302097" y="747085"/>
                  <a:pt x="2302983" y="895202"/>
                </a:cubicBezTo>
                <a:cubicBezTo>
                  <a:pt x="2300029" y="1083635"/>
                  <a:pt x="1985926" y="1532417"/>
                  <a:pt x="1754372" y="1828800"/>
                </a:cubicBezTo>
                <a:lnTo>
                  <a:pt x="0" y="1807535"/>
                </a:lnTo>
                <a:cubicBezTo>
                  <a:pt x="3544" y="1205023"/>
                  <a:pt x="7089" y="602512"/>
                  <a:pt x="10633" y="0"/>
                </a:cubicBezTo>
                <a:close/>
              </a:path>
            </a:pathLst>
          </a:custGeom>
          <a:gradFill>
            <a:gsLst>
              <a:gs pos="0">
                <a:srgbClr val="000066"/>
              </a:gs>
              <a:gs pos="99000">
                <a:schemeClr val="accent5">
                  <a:lumMod val="75000"/>
                </a:schemeClr>
              </a:gs>
            </a:gsLst>
            <a:lin ang="5400000" scaled="0"/>
          </a:gradFill>
          <a:ln w="57150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rtlCol="0" anchor="t" anchorCtr="0"/>
          <a:lstStyle/>
          <a:p>
            <a:r>
              <a:rPr lang="en-US" sz="2000" b="1" dirty="0"/>
              <a:t>Step 2</a:t>
            </a:r>
            <a:r>
              <a:rPr lang="en-US" sz="1600" dirty="0"/>
              <a:t/>
            </a:r>
            <a:br>
              <a:rPr lang="en-US" sz="1600" dirty="0"/>
            </a:br>
            <a:r>
              <a:rPr lang="en-US" sz="1600" b="1" dirty="0"/>
              <a:t>Understand </a:t>
            </a:r>
            <a:br>
              <a:rPr lang="en-US" sz="1600" b="1" dirty="0"/>
            </a:br>
            <a:r>
              <a:rPr lang="en-US" sz="1600" b="1" dirty="0"/>
              <a:t>the</a:t>
            </a:r>
            <a:br>
              <a:rPr lang="en-US" sz="1600" b="1" dirty="0"/>
            </a:br>
            <a:r>
              <a:rPr lang="en-US" sz="1600" b="1" dirty="0"/>
              <a:t>Situation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8B304E8E-01FF-4578-AEB0-44DFEDDA57E2}"/>
              </a:ext>
            </a:extLst>
          </p:cNvPr>
          <p:cNvSpPr txBox="1"/>
          <p:nvPr/>
        </p:nvSpPr>
        <p:spPr>
          <a:xfrm>
            <a:off x="1922585" y="1638300"/>
            <a:ext cx="678180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95338" lvl="1" indent="-342900">
              <a:buFont typeface="Wingdings" panose="05000000000000000000" pitchFamily="2" charset="2"/>
              <a:buChar char="Ø"/>
            </a:pPr>
            <a:r>
              <a:rPr lang="en-US" sz="2000" dirty="0"/>
              <a:t>Two Planning Team Meetings</a:t>
            </a:r>
          </a:p>
          <a:p>
            <a:pPr marL="795338" lvl="1" indent="-342900">
              <a:buFont typeface="Wingdings" panose="05000000000000000000" pitchFamily="2" charset="2"/>
              <a:buChar char="Ø"/>
            </a:pPr>
            <a:r>
              <a:rPr lang="en-US" sz="2000" dirty="0"/>
              <a:t>Tour of Alternate Entrances with City Personnel</a:t>
            </a:r>
          </a:p>
          <a:p>
            <a:pPr marL="795338" lvl="1" indent="-342900">
              <a:buFont typeface="Wingdings" panose="05000000000000000000" pitchFamily="2" charset="2"/>
              <a:buChar char="Ø"/>
            </a:pPr>
            <a:r>
              <a:rPr lang="en-US" sz="2000" dirty="0"/>
              <a:t>GRF Board Meetings</a:t>
            </a:r>
          </a:p>
          <a:p>
            <a:pPr marL="795338" lvl="1" indent="-342900">
              <a:buFont typeface="Wingdings" panose="05000000000000000000" pitchFamily="2" charset="2"/>
              <a:buChar char="Ø"/>
            </a:pPr>
            <a:r>
              <a:rPr lang="en-US" sz="2000" dirty="0"/>
              <a:t>City Council Meeting</a:t>
            </a:r>
          </a:p>
          <a:p>
            <a:pPr marL="795338" lvl="1" indent="-342900">
              <a:buFont typeface="Wingdings" panose="05000000000000000000" pitchFamily="2" charset="2"/>
              <a:buChar char="Ø"/>
            </a:pPr>
            <a:r>
              <a:rPr lang="en-US" sz="2000" dirty="0"/>
              <a:t>County OES Evacuation Planning Workshop</a:t>
            </a:r>
          </a:p>
          <a:p>
            <a:pPr marL="795338" indent="-342900">
              <a:buFont typeface="Wingdings" panose="05000000000000000000" pitchFamily="2" charset="2"/>
              <a:buChar char="Ø"/>
            </a:pPr>
            <a:r>
              <a:rPr lang="en-US" sz="2000" dirty="0"/>
              <a:t>Hazard Identification and Prioritization</a:t>
            </a:r>
          </a:p>
          <a:p>
            <a:pPr marL="795338" indent="-342900">
              <a:buFont typeface="Wingdings" panose="05000000000000000000" pitchFamily="2" charset="2"/>
              <a:buChar char="Ø"/>
            </a:pPr>
            <a:r>
              <a:rPr lang="en-US" sz="2000" dirty="0"/>
              <a:t>Risk Assessment to Determine Operational Priorities</a:t>
            </a:r>
          </a:p>
          <a:p>
            <a:pPr marL="795338" indent="-342900">
              <a:buFont typeface="Wingdings" panose="05000000000000000000" pitchFamily="2" charset="2"/>
              <a:buChar char="Ø"/>
            </a:pPr>
            <a:r>
              <a:rPr lang="en-US" sz="2000" dirty="0"/>
              <a:t>City of Walnut Creek Rossmoor Evacuation Tabletop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3A822542-BB46-4B33-9C7A-978C15598105}"/>
              </a:ext>
            </a:extLst>
          </p:cNvPr>
          <p:cNvSpPr txBox="1"/>
          <p:nvPr/>
        </p:nvSpPr>
        <p:spPr>
          <a:xfrm>
            <a:off x="1905000" y="800100"/>
            <a:ext cx="4724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175" indent="-3175"/>
            <a:r>
              <a:rPr lang="en-US" sz="2400" b="1" dirty="0"/>
              <a:t>Gather Intelligence</a:t>
            </a:r>
          </a:p>
        </p:txBody>
      </p:sp>
    </p:spTree>
  </p:cSld>
  <p:clrMapOvr>
    <a:masterClrMapping/>
  </p:clrMapOvr>
  <p:transition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1"/>
          <p:cNvGrpSpPr/>
          <p:nvPr/>
        </p:nvGrpSpPr>
        <p:grpSpPr>
          <a:xfrm>
            <a:off x="152400" y="148167"/>
            <a:ext cx="3565716" cy="508000"/>
            <a:chOff x="5300380" y="113178"/>
            <a:chExt cx="3565716" cy="457200"/>
          </a:xfrm>
        </p:grpSpPr>
        <p:sp>
          <p:nvSpPr>
            <p:cNvPr id="26" name="TextBox 25"/>
            <p:cNvSpPr txBox="1"/>
            <p:nvPr/>
          </p:nvSpPr>
          <p:spPr>
            <a:xfrm>
              <a:off x="6705600" y="133350"/>
              <a:ext cx="2160496" cy="37394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5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Golden Rain Foundation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5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Emergency Operations Plan</a:t>
              </a:r>
            </a:p>
          </p:txBody>
        </p:sp>
        <p:pic>
          <p:nvPicPr>
            <p:cNvPr id="27" name="Picture 4" descr="Related image"/>
            <p:cNvPicPr preferRelativeResize="0"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5300380" y="113178"/>
              <a:ext cx="457200" cy="457200"/>
            </a:xfrm>
            <a:prstGeom prst="rect">
              <a:avLst/>
            </a:prstGeom>
            <a:noFill/>
          </p:spPr>
        </p:pic>
        <p:grpSp>
          <p:nvGrpSpPr>
            <p:cNvPr id="3" name="Group 16"/>
            <p:cNvGrpSpPr/>
            <p:nvPr/>
          </p:nvGrpSpPr>
          <p:grpSpPr>
            <a:xfrm>
              <a:off x="5638800" y="209549"/>
              <a:ext cx="1219200" cy="322966"/>
              <a:chOff x="914400" y="1200150"/>
              <a:chExt cx="2057400" cy="381355"/>
            </a:xfrm>
          </p:grpSpPr>
          <p:sp>
            <p:nvSpPr>
              <p:cNvPr id="29" name="TextBox 28"/>
              <p:cNvSpPr txBox="1"/>
              <p:nvPr/>
            </p:nvSpPr>
            <p:spPr>
              <a:xfrm>
                <a:off x="1100282" y="1200150"/>
                <a:ext cx="1676400" cy="27801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1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Myanmar Text" pitchFamily="34" charset="0"/>
                    <a:ea typeface="Microsoft YaHei Light" pitchFamily="34" charset="-122"/>
                    <a:cs typeface="Myanmar Text" pitchFamily="34" charset="0"/>
                  </a:rPr>
                  <a:t>ROSSMOOR</a:t>
                </a:r>
              </a:p>
            </p:txBody>
          </p:sp>
          <p:sp>
            <p:nvSpPr>
              <p:cNvPr id="30" name="TextBox 29"/>
              <p:cNvSpPr txBox="1"/>
              <p:nvPr/>
            </p:nvSpPr>
            <p:spPr>
              <a:xfrm>
                <a:off x="914400" y="1352550"/>
                <a:ext cx="2057400" cy="22895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Myanmar Text" pitchFamily="34" charset="0"/>
                    <a:ea typeface="Microsoft YaHei Light" pitchFamily="34" charset="-122"/>
                    <a:cs typeface="Myanmar Text" pitchFamily="34" charset="0"/>
                  </a:rPr>
                  <a:t>WALNUT CREEK</a:t>
                </a:r>
              </a:p>
            </p:txBody>
          </p:sp>
        </p:grpSp>
      </p:grpSp>
      <p:sp>
        <p:nvSpPr>
          <p:cNvPr id="20" name="TextBox 19"/>
          <p:cNvSpPr txBox="1"/>
          <p:nvPr/>
        </p:nvSpPr>
        <p:spPr>
          <a:xfrm>
            <a:off x="2209800" y="1181100"/>
            <a:ext cx="3276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Risk Assessment</a:t>
            </a:r>
          </a:p>
        </p:txBody>
      </p:sp>
      <p:sp>
        <p:nvSpPr>
          <p:cNvPr id="12" name="Freeform 11"/>
          <p:cNvSpPr/>
          <p:nvPr/>
        </p:nvSpPr>
        <p:spPr>
          <a:xfrm>
            <a:off x="152400" y="876300"/>
            <a:ext cx="1645920" cy="1188720"/>
          </a:xfrm>
          <a:custGeom>
            <a:avLst/>
            <a:gdLst>
              <a:gd name="connsiteX0" fmla="*/ 10633 w 2296633"/>
              <a:gd name="connsiteY0" fmla="*/ 0 h 1828800"/>
              <a:gd name="connsiteX1" fmla="*/ 1722475 w 2296633"/>
              <a:gd name="connsiteY1" fmla="*/ 0 h 1828800"/>
              <a:gd name="connsiteX2" fmla="*/ 2296633 w 2296633"/>
              <a:gd name="connsiteY2" fmla="*/ 882502 h 1828800"/>
              <a:gd name="connsiteX3" fmla="*/ 1754372 w 2296633"/>
              <a:gd name="connsiteY3" fmla="*/ 1828800 h 1828800"/>
              <a:gd name="connsiteX4" fmla="*/ 0 w 2296633"/>
              <a:gd name="connsiteY4" fmla="*/ 1807535 h 1828800"/>
              <a:gd name="connsiteX5" fmla="*/ 10633 w 2296633"/>
              <a:gd name="connsiteY5" fmla="*/ 0 h 1828800"/>
              <a:gd name="connsiteX0" fmla="*/ 10633 w 2296633"/>
              <a:gd name="connsiteY0" fmla="*/ 0 h 1828800"/>
              <a:gd name="connsiteX1" fmla="*/ 1722475 w 2296633"/>
              <a:gd name="connsiteY1" fmla="*/ 0 h 1828800"/>
              <a:gd name="connsiteX2" fmla="*/ 2296633 w 2296633"/>
              <a:gd name="connsiteY2" fmla="*/ 882502 h 1828800"/>
              <a:gd name="connsiteX3" fmla="*/ 1754372 w 2296633"/>
              <a:gd name="connsiteY3" fmla="*/ 1828800 h 1828800"/>
              <a:gd name="connsiteX4" fmla="*/ 0 w 2296633"/>
              <a:gd name="connsiteY4" fmla="*/ 1807535 h 1828800"/>
              <a:gd name="connsiteX5" fmla="*/ 10633 w 2296633"/>
              <a:gd name="connsiteY5" fmla="*/ 0 h 1828800"/>
              <a:gd name="connsiteX0" fmla="*/ 10633 w 2296633"/>
              <a:gd name="connsiteY0" fmla="*/ 0 h 1828800"/>
              <a:gd name="connsiteX1" fmla="*/ 1722475 w 2296633"/>
              <a:gd name="connsiteY1" fmla="*/ 0 h 1828800"/>
              <a:gd name="connsiteX2" fmla="*/ 2296633 w 2296633"/>
              <a:gd name="connsiteY2" fmla="*/ 882502 h 1828800"/>
              <a:gd name="connsiteX3" fmla="*/ 1754372 w 2296633"/>
              <a:gd name="connsiteY3" fmla="*/ 1828800 h 1828800"/>
              <a:gd name="connsiteX4" fmla="*/ 0 w 2296633"/>
              <a:gd name="connsiteY4" fmla="*/ 1807535 h 1828800"/>
              <a:gd name="connsiteX5" fmla="*/ 10633 w 2296633"/>
              <a:gd name="connsiteY5" fmla="*/ 0 h 1828800"/>
              <a:gd name="connsiteX0" fmla="*/ 10633 w 2296633"/>
              <a:gd name="connsiteY0" fmla="*/ 0 h 1828800"/>
              <a:gd name="connsiteX1" fmla="*/ 1722475 w 2296633"/>
              <a:gd name="connsiteY1" fmla="*/ 0 h 1828800"/>
              <a:gd name="connsiteX2" fmla="*/ 2296633 w 2296633"/>
              <a:gd name="connsiteY2" fmla="*/ 882502 h 1828800"/>
              <a:gd name="connsiteX3" fmla="*/ 1754372 w 2296633"/>
              <a:gd name="connsiteY3" fmla="*/ 1828800 h 1828800"/>
              <a:gd name="connsiteX4" fmla="*/ 0 w 2296633"/>
              <a:gd name="connsiteY4" fmla="*/ 1807535 h 1828800"/>
              <a:gd name="connsiteX5" fmla="*/ 10633 w 2296633"/>
              <a:gd name="connsiteY5" fmla="*/ 0 h 1828800"/>
              <a:gd name="connsiteX0" fmla="*/ 10633 w 2296633"/>
              <a:gd name="connsiteY0" fmla="*/ 0 h 1828800"/>
              <a:gd name="connsiteX1" fmla="*/ 1722475 w 2296633"/>
              <a:gd name="connsiteY1" fmla="*/ 0 h 1828800"/>
              <a:gd name="connsiteX2" fmla="*/ 2296633 w 2296633"/>
              <a:gd name="connsiteY2" fmla="*/ 882502 h 1828800"/>
              <a:gd name="connsiteX3" fmla="*/ 1754372 w 2296633"/>
              <a:gd name="connsiteY3" fmla="*/ 1828800 h 1828800"/>
              <a:gd name="connsiteX4" fmla="*/ 0 w 2296633"/>
              <a:gd name="connsiteY4" fmla="*/ 1807535 h 1828800"/>
              <a:gd name="connsiteX5" fmla="*/ 10633 w 2296633"/>
              <a:gd name="connsiteY5" fmla="*/ 0 h 1828800"/>
              <a:gd name="connsiteX0" fmla="*/ 10633 w 2296633"/>
              <a:gd name="connsiteY0" fmla="*/ 0 h 1828800"/>
              <a:gd name="connsiteX1" fmla="*/ 1722475 w 2296633"/>
              <a:gd name="connsiteY1" fmla="*/ 0 h 1828800"/>
              <a:gd name="connsiteX2" fmla="*/ 2296633 w 2296633"/>
              <a:gd name="connsiteY2" fmla="*/ 882502 h 1828800"/>
              <a:gd name="connsiteX3" fmla="*/ 1754372 w 2296633"/>
              <a:gd name="connsiteY3" fmla="*/ 1828800 h 1828800"/>
              <a:gd name="connsiteX4" fmla="*/ 0 w 2296633"/>
              <a:gd name="connsiteY4" fmla="*/ 1807535 h 1828800"/>
              <a:gd name="connsiteX5" fmla="*/ 10633 w 2296633"/>
              <a:gd name="connsiteY5" fmla="*/ 0 h 1828800"/>
              <a:gd name="connsiteX0" fmla="*/ 10633 w 2296633"/>
              <a:gd name="connsiteY0" fmla="*/ 0 h 1828800"/>
              <a:gd name="connsiteX1" fmla="*/ 1722475 w 2296633"/>
              <a:gd name="connsiteY1" fmla="*/ 0 h 1828800"/>
              <a:gd name="connsiteX2" fmla="*/ 2296633 w 2296633"/>
              <a:gd name="connsiteY2" fmla="*/ 882502 h 1828800"/>
              <a:gd name="connsiteX3" fmla="*/ 1754372 w 2296633"/>
              <a:gd name="connsiteY3" fmla="*/ 1828800 h 1828800"/>
              <a:gd name="connsiteX4" fmla="*/ 0 w 2296633"/>
              <a:gd name="connsiteY4" fmla="*/ 1807535 h 1828800"/>
              <a:gd name="connsiteX5" fmla="*/ 10633 w 2296633"/>
              <a:gd name="connsiteY5" fmla="*/ 0 h 1828800"/>
              <a:gd name="connsiteX0" fmla="*/ 10633 w 2296633"/>
              <a:gd name="connsiteY0" fmla="*/ 0 h 1828800"/>
              <a:gd name="connsiteX1" fmla="*/ 1722475 w 2296633"/>
              <a:gd name="connsiteY1" fmla="*/ 0 h 1828800"/>
              <a:gd name="connsiteX2" fmla="*/ 2296633 w 2296633"/>
              <a:gd name="connsiteY2" fmla="*/ 882502 h 1828800"/>
              <a:gd name="connsiteX3" fmla="*/ 1754372 w 2296633"/>
              <a:gd name="connsiteY3" fmla="*/ 1828800 h 1828800"/>
              <a:gd name="connsiteX4" fmla="*/ 0 w 2296633"/>
              <a:gd name="connsiteY4" fmla="*/ 1807535 h 1828800"/>
              <a:gd name="connsiteX5" fmla="*/ 10633 w 2296633"/>
              <a:gd name="connsiteY5" fmla="*/ 0 h 1828800"/>
              <a:gd name="connsiteX0" fmla="*/ 10633 w 2296633"/>
              <a:gd name="connsiteY0" fmla="*/ 0 h 1828800"/>
              <a:gd name="connsiteX1" fmla="*/ 1722475 w 2296633"/>
              <a:gd name="connsiteY1" fmla="*/ 0 h 1828800"/>
              <a:gd name="connsiteX2" fmla="*/ 2296633 w 2296633"/>
              <a:gd name="connsiteY2" fmla="*/ 882502 h 1828800"/>
              <a:gd name="connsiteX3" fmla="*/ 1754372 w 2296633"/>
              <a:gd name="connsiteY3" fmla="*/ 1828800 h 1828800"/>
              <a:gd name="connsiteX4" fmla="*/ 0 w 2296633"/>
              <a:gd name="connsiteY4" fmla="*/ 1807535 h 1828800"/>
              <a:gd name="connsiteX5" fmla="*/ 10633 w 2296633"/>
              <a:gd name="connsiteY5" fmla="*/ 0 h 1828800"/>
              <a:gd name="connsiteX0" fmla="*/ 10633 w 2302983"/>
              <a:gd name="connsiteY0" fmla="*/ 0 h 1828800"/>
              <a:gd name="connsiteX1" fmla="*/ 1722475 w 2302983"/>
              <a:gd name="connsiteY1" fmla="*/ 0 h 1828800"/>
              <a:gd name="connsiteX2" fmla="*/ 2302983 w 2302983"/>
              <a:gd name="connsiteY2" fmla="*/ 895202 h 1828800"/>
              <a:gd name="connsiteX3" fmla="*/ 1754372 w 2302983"/>
              <a:gd name="connsiteY3" fmla="*/ 1828800 h 1828800"/>
              <a:gd name="connsiteX4" fmla="*/ 0 w 2302983"/>
              <a:gd name="connsiteY4" fmla="*/ 1807535 h 1828800"/>
              <a:gd name="connsiteX5" fmla="*/ 10633 w 2302983"/>
              <a:gd name="connsiteY5" fmla="*/ 0 h 1828800"/>
              <a:gd name="connsiteX0" fmla="*/ 10633 w 2302983"/>
              <a:gd name="connsiteY0" fmla="*/ 0 h 1828800"/>
              <a:gd name="connsiteX1" fmla="*/ 1722475 w 2302983"/>
              <a:gd name="connsiteY1" fmla="*/ 0 h 1828800"/>
              <a:gd name="connsiteX2" fmla="*/ 2302983 w 2302983"/>
              <a:gd name="connsiteY2" fmla="*/ 895202 h 1828800"/>
              <a:gd name="connsiteX3" fmla="*/ 1754372 w 2302983"/>
              <a:gd name="connsiteY3" fmla="*/ 1828800 h 1828800"/>
              <a:gd name="connsiteX4" fmla="*/ 0 w 2302983"/>
              <a:gd name="connsiteY4" fmla="*/ 1807535 h 1828800"/>
              <a:gd name="connsiteX5" fmla="*/ 10633 w 2302983"/>
              <a:gd name="connsiteY5" fmla="*/ 0 h 1828800"/>
              <a:gd name="connsiteX0" fmla="*/ 10633 w 2302983"/>
              <a:gd name="connsiteY0" fmla="*/ 0 h 1828800"/>
              <a:gd name="connsiteX1" fmla="*/ 1722475 w 2302983"/>
              <a:gd name="connsiteY1" fmla="*/ 0 h 1828800"/>
              <a:gd name="connsiteX2" fmla="*/ 2302983 w 2302983"/>
              <a:gd name="connsiteY2" fmla="*/ 895202 h 1828800"/>
              <a:gd name="connsiteX3" fmla="*/ 1754372 w 2302983"/>
              <a:gd name="connsiteY3" fmla="*/ 1828800 h 1828800"/>
              <a:gd name="connsiteX4" fmla="*/ 0 w 2302983"/>
              <a:gd name="connsiteY4" fmla="*/ 1807535 h 1828800"/>
              <a:gd name="connsiteX5" fmla="*/ 10633 w 2302983"/>
              <a:gd name="connsiteY5" fmla="*/ 0 h 1828800"/>
              <a:gd name="connsiteX0" fmla="*/ 10633 w 2302983"/>
              <a:gd name="connsiteY0" fmla="*/ 0 h 1828800"/>
              <a:gd name="connsiteX1" fmla="*/ 1722475 w 2302983"/>
              <a:gd name="connsiteY1" fmla="*/ 0 h 1828800"/>
              <a:gd name="connsiteX2" fmla="*/ 2302983 w 2302983"/>
              <a:gd name="connsiteY2" fmla="*/ 895202 h 1828800"/>
              <a:gd name="connsiteX3" fmla="*/ 1754372 w 2302983"/>
              <a:gd name="connsiteY3" fmla="*/ 1828800 h 1828800"/>
              <a:gd name="connsiteX4" fmla="*/ 0 w 2302983"/>
              <a:gd name="connsiteY4" fmla="*/ 1807535 h 1828800"/>
              <a:gd name="connsiteX5" fmla="*/ 10633 w 2302983"/>
              <a:gd name="connsiteY5" fmla="*/ 0 h 1828800"/>
              <a:gd name="connsiteX0" fmla="*/ 10633 w 2302983"/>
              <a:gd name="connsiteY0" fmla="*/ 0 h 1828800"/>
              <a:gd name="connsiteX1" fmla="*/ 1722475 w 2302983"/>
              <a:gd name="connsiteY1" fmla="*/ 0 h 1828800"/>
              <a:gd name="connsiteX2" fmla="*/ 2302983 w 2302983"/>
              <a:gd name="connsiteY2" fmla="*/ 895202 h 1828800"/>
              <a:gd name="connsiteX3" fmla="*/ 1754372 w 2302983"/>
              <a:gd name="connsiteY3" fmla="*/ 1828800 h 1828800"/>
              <a:gd name="connsiteX4" fmla="*/ 0 w 2302983"/>
              <a:gd name="connsiteY4" fmla="*/ 1807535 h 1828800"/>
              <a:gd name="connsiteX5" fmla="*/ 10633 w 2302983"/>
              <a:gd name="connsiteY5" fmla="*/ 0 h 1828800"/>
              <a:gd name="connsiteX0" fmla="*/ 10633 w 2302983"/>
              <a:gd name="connsiteY0" fmla="*/ 0 h 1828800"/>
              <a:gd name="connsiteX1" fmla="*/ 1722475 w 2302983"/>
              <a:gd name="connsiteY1" fmla="*/ 0 h 1828800"/>
              <a:gd name="connsiteX2" fmla="*/ 2302983 w 2302983"/>
              <a:gd name="connsiteY2" fmla="*/ 895202 h 1828800"/>
              <a:gd name="connsiteX3" fmla="*/ 1754372 w 2302983"/>
              <a:gd name="connsiteY3" fmla="*/ 1828800 h 1828800"/>
              <a:gd name="connsiteX4" fmla="*/ 0 w 2302983"/>
              <a:gd name="connsiteY4" fmla="*/ 1807535 h 1828800"/>
              <a:gd name="connsiteX5" fmla="*/ 10633 w 2302983"/>
              <a:gd name="connsiteY5" fmla="*/ 0 h 1828800"/>
              <a:gd name="connsiteX0" fmla="*/ 10633 w 2302983"/>
              <a:gd name="connsiteY0" fmla="*/ 0 h 1828800"/>
              <a:gd name="connsiteX1" fmla="*/ 1722475 w 2302983"/>
              <a:gd name="connsiteY1" fmla="*/ 0 h 1828800"/>
              <a:gd name="connsiteX2" fmla="*/ 2302983 w 2302983"/>
              <a:gd name="connsiteY2" fmla="*/ 895202 h 1828800"/>
              <a:gd name="connsiteX3" fmla="*/ 1754372 w 2302983"/>
              <a:gd name="connsiteY3" fmla="*/ 1828800 h 1828800"/>
              <a:gd name="connsiteX4" fmla="*/ 0 w 2302983"/>
              <a:gd name="connsiteY4" fmla="*/ 1807535 h 1828800"/>
              <a:gd name="connsiteX5" fmla="*/ 10633 w 2302983"/>
              <a:gd name="connsiteY5" fmla="*/ 0 h 1828800"/>
              <a:gd name="connsiteX0" fmla="*/ 10633 w 2302983"/>
              <a:gd name="connsiteY0" fmla="*/ 0 h 1828800"/>
              <a:gd name="connsiteX1" fmla="*/ 1722475 w 2302983"/>
              <a:gd name="connsiteY1" fmla="*/ 0 h 1828800"/>
              <a:gd name="connsiteX2" fmla="*/ 2302983 w 2302983"/>
              <a:gd name="connsiteY2" fmla="*/ 895202 h 1828800"/>
              <a:gd name="connsiteX3" fmla="*/ 1754372 w 2302983"/>
              <a:gd name="connsiteY3" fmla="*/ 1828800 h 1828800"/>
              <a:gd name="connsiteX4" fmla="*/ 0 w 2302983"/>
              <a:gd name="connsiteY4" fmla="*/ 1807535 h 1828800"/>
              <a:gd name="connsiteX5" fmla="*/ 10633 w 2302983"/>
              <a:gd name="connsiteY5" fmla="*/ 0 h 1828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302983" h="1828800">
                <a:moveTo>
                  <a:pt x="10633" y="0"/>
                </a:moveTo>
                <a:lnTo>
                  <a:pt x="1722475" y="0"/>
                </a:lnTo>
                <a:cubicBezTo>
                  <a:pt x="2015461" y="211617"/>
                  <a:pt x="2302097" y="747085"/>
                  <a:pt x="2302983" y="895202"/>
                </a:cubicBezTo>
                <a:cubicBezTo>
                  <a:pt x="2300029" y="1083635"/>
                  <a:pt x="1985926" y="1532417"/>
                  <a:pt x="1754372" y="1828800"/>
                </a:cubicBezTo>
                <a:lnTo>
                  <a:pt x="0" y="1807535"/>
                </a:lnTo>
                <a:cubicBezTo>
                  <a:pt x="3544" y="1205023"/>
                  <a:pt x="7089" y="602512"/>
                  <a:pt x="10633" y="0"/>
                </a:cubicBezTo>
                <a:close/>
              </a:path>
            </a:pathLst>
          </a:custGeom>
          <a:gradFill>
            <a:gsLst>
              <a:gs pos="0">
                <a:srgbClr val="000066"/>
              </a:gs>
              <a:gs pos="99000">
                <a:schemeClr val="accent5">
                  <a:lumMod val="75000"/>
                </a:schemeClr>
              </a:gs>
            </a:gsLst>
            <a:lin ang="5400000" scaled="0"/>
          </a:gradFill>
          <a:ln w="57150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rtlCol="0" anchor="t" anchorCtr="0"/>
          <a:lstStyle/>
          <a:p>
            <a:r>
              <a:rPr lang="en-US" sz="2000" b="1" dirty="0"/>
              <a:t>Step 2</a:t>
            </a:r>
            <a:r>
              <a:rPr lang="en-US" sz="1600" dirty="0"/>
              <a:t/>
            </a:r>
            <a:br>
              <a:rPr lang="en-US" sz="1600" dirty="0"/>
            </a:br>
            <a:r>
              <a:rPr lang="en-US" sz="1600" b="1" dirty="0"/>
              <a:t>Understand </a:t>
            </a:r>
            <a:br>
              <a:rPr lang="en-US" sz="1600" b="1" dirty="0"/>
            </a:br>
            <a:r>
              <a:rPr lang="en-US" sz="1600" b="1" dirty="0"/>
              <a:t>the</a:t>
            </a:r>
            <a:br>
              <a:rPr lang="en-US" sz="1600" b="1" dirty="0"/>
            </a:br>
            <a:r>
              <a:rPr lang="en-US" sz="1600" b="1" dirty="0"/>
              <a:t>Situation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/>
          <a:srcRect l="7917" t="16457" r="75000" b="12343"/>
          <a:stretch>
            <a:fillRect/>
          </a:stretch>
        </p:blipFill>
        <p:spPr bwMode="auto">
          <a:xfrm>
            <a:off x="1905000" y="1714501"/>
            <a:ext cx="2103120" cy="271866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5" cstate="print"/>
          <a:srcRect l="13125" t="19773" r="68541" b="3652"/>
          <a:stretch>
            <a:fillRect/>
          </a:stretch>
        </p:blipFill>
        <p:spPr bwMode="auto">
          <a:xfrm>
            <a:off x="4191000" y="1714500"/>
            <a:ext cx="2103120" cy="27245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15" name="TextBox 14"/>
          <p:cNvSpPr txBox="1"/>
          <p:nvPr/>
        </p:nvSpPr>
        <p:spPr>
          <a:xfrm>
            <a:off x="6377354" y="1950449"/>
            <a:ext cx="266700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sz="2800" b="1" dirty="0">
                <a:solidFill>
                  <a:prstClr val="black"/>
                </a:solidFill>
              </a:rPr>
              <a:t>Landslide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Earthquake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b="1" dirty="0">
                <a:solidFill>
                  <a:prstClr val="black"/>
                </a:solidFill>
                <a:latin typeface="Calibri"/>
              </a:rPr>
              <a:t>Flood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Severe Weather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b="1" dirty="0">
                <a:solidFill>
                  <a:prstClr val="black"/>
                </a:solidFill>
                <a:latin typeface="Calibri"/>
              </a:rPr>
              <a:t>Wildfire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uiExpand="1" build="p" bldLvl="2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1"/>
          <p:cNvGrpSpPr/>
          <p:nvPr/>
        </p:nvGrpSpPr>
        <p:grpSpPr>
          <a:xfrm>
            <a:off x="152400" y="148167"/>
            <a:ext cx="3565716" cy="508000"/>
            <a:chOff x="5300380" y="113178"/>
            <a:chExt cx="3565716" cy="457200"/>
          </a:xfrm>
        </p:grpSpPr>
        <p:sp>
          <p:nvSpPr>
            <p:cNvPr id="26" name="TextBox 25"/>
            <p:cNvSpPr txBox="1"/>
            <p:nvPr/>
          </p:nvSpPr>
          <p:spPr>
            <a:xfrm>
              <a:off x="6705600" y="133350"/>
              <a:ext cx="2160496" cy="37394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5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Golden Rain Foundation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5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Emergency Operations Plan</a:t>
              </a:r>
            </a:p>
          </p:txBody>
        </p:sp>
        <p:pic>
          <p:nvPicPr>
            <p:cNvPr id="27" name="Picture 4" descr="Related image"/>
            <p:cNvPicPr preferRelativeResize="0"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5300380" y="113178"/>
              <a:ext cx="457200" cy="457200"/>
            </a:xfrm>
            <a:prstGeom prst="rect">
              <a:avLst/>
            </a:prstGeom>
            <a:noFill/>
          </p:spPr>
        </p:pic>
        <p:grpSp>
          <p:nvGrpSpPr>
            <p:cNvPr id="3" name="Group 16"/>
            <p:cNvGrpSpPr/>
            <p:nvPr/>
          </p:nvGrpSpPr>
          <p:grpSpPr>
            <a:xfrm>
              <a:off x="5638800" y="209549"/>
              <a:ext cx="1219200" cy="322966"/>
              <a:chOff x="914400" y="1200150"/>
              <a:chExt cx="2057400" cy="381355"/>
            </a:xfrm>
          </p:grpSpPr>
          <p:sp>
            <p:nvSpPr>
              <p:cNvPr id="29" name="TextBox 28"/>
              <p:cNvSpPr txBox="1"/>
              <p:nvPr/>
            </p:nvSpPr>
            <p:spPr>
              <a:xfrm>
                <a:off x="1100282" y="1200150"/>
                <a:ext cx="1676400" cy="27801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1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Myanmar Text" pitchFamily="34" charset="0"/>
                    <a:ea typeface="Microsoft YaHei Light" pitchFamily="34" charset="-122"/>
                    <a:cs typeface="Myanmar Text" pitchFamily="34" charset="0"/>
                  </a:rPr>
                  <a:t>ROSSMOOR</a:t>
                </a:r>
              </a:p>
            </p:txBody>
          </p:sp>
          <p:sp>
            <p:nvSpPr>
              <p:cNvPr id="30" name="TextBox 29"/>
              <p:cNvSpPr txBox="1"/>
              <p:nvPr/>
            </p:nvSpPr>
            <p:spPr>
              <a:xfrm>
                <a:off x="914400" y="1352550"/>
                <a:ext cx="2057400" cy="22895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Myanmar Text" pitchFamily="34" charset="0"/>
                    <a:ea typeface="Microsoft YaHei Light" pitchFamily="34" charset="-122"/>
                    <a:cs typeface="Myanmar Text" pitchFamily="34" charset="0"/>
                  </a:rPr>
                  <a:t>WALNUT CREEK</a:t>
                </a:r>
              </a:p>
            </p:txBody>
          </p:sp>
        </p:grpSp>
      </p:grp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28600" y="2171700"/>
            <a:ext cx="8763000" cy="312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Rectangle 10"/>
          <p:cNvSpPr/>
          <p:nvPr/>
        </p:nvSpPr>
        <p:spPr>
          <a:xfrm>
            <a:off x="1828800" y="723900"/>
            <a:ext cx="731520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en-US" b="1" dirty="0"/>
              <a:t>Probability:</a:t>
            </a:r>
            <a:r>
              <a:rPr lang="en-US" dirty="0"/>
              <a:t>  From </a:t>
            </a:r>
            <a:r>
              <a:rPr lang="en-US" b="1" dirty="0"/>
              <a:t>1=U</a:t>
            </a:r>
            <a:r>
              <a:rPr lang="en-US" b="1" i="1" dirty="0"/>
              <a:t>nlikely</a:t>
            </a:r>
            <a:r>
              <a:rPr lang="en-US" dirty="0"/>
              <a:t> to </a:t>
            </a:r>
            <a:r>
              <a:rPr lang="en-US" b="1" dirty="0"/>
              <a:t>4=</a:t>
            </a:r>
            <a:r>
              <a:rPr lang="en-US" b="1" i="1" dirty="0"/>
              <a:t>Highly Likely</a:t>
            </a:r>
          </a:p>
          <a:p>
            <a:pPr lvl="0">
              <a:defRPr/>
            </a:pPr>
            <a:r>
              <a:rPr lang="en-US" b="1" dirty="0"/>
              <a:t>Affected Area:  </a:t>
            </a:r>
            <a:r>
              <a:rPr lang="en-US" dirty="0"/>
              <a:t>How much of Rossmoor?  </a:t>
            </a:r>
            <a:r>
              <a:rPr lang="en-US" b="1" i="1" dirty="0"/>
              <a:t>1=Isolated</a:t>
            </a:r>
            <a:r>
              <a:rPr lang="en-US" dirty="0"/>
              <a:t> to </a:t>
            </a:r>
            <a:r>
              <a:rPr lang="en-US" b="1" i="1" dirty="0"/>
              <a:t>4=Widespread</a:t>
            </a:r>
          </a:p>
          <a:p>
            <a:pPr lvl="0">
              <a:defRPr/>
            </a:pPr>
            <a:r>
              <a:rPr lang="en-US" b="1" dirty="0"/>
              <a:t>Primary Impact: </a:t>
            </a:r>
            <a:r>
              <a:rPr lang="en-US" dirty="0"/>
              <a:t>What’s the damage? </a:t>
            </a:r>
            <a:r>
              <a:rPr lang="en-US" b="1" dirty="0"/>
              <a:t>1=Negligible</a:t>
            </a:r>
            <a:r>
              <a:rPr lang="en-US" dirty="0"/>
              <a:t> to </a:t>
            </a:r>
            <a:r>
              <a:rPr lang="en-US" b="1" dirty="0"/>
              <a:t>4=Catastrophic</a:t>
            </a:r>
          </a:p>
          <a:p>
            <a:pPr marL="1771650" lvl="0" indent="-1771650">
              <a:defRPr/>
            </a:pPr>
            <a:r>
              <a:rPr lang="en-US" b="1" dirty="0"/>
              <a:t>Secondary Impact: </a:t>
            </a:r>
            <a:r>
              <a:rPr lang="en-US" dirty="0"/>
              <a:t>What’s the outcome? Loss of function, downtime, evacuations. </a:t>
            </a:r>
            <a:r>
              <a:rPr lang="en-US" b="1" i="1" dirty="0"/>
              <a:t>1=Negligible </a:t>
            </a:r>
            <a:r>
              <a:rPr lang="en-US" dirty="0"/>
              <a:t>to</a:t>
            </a:r>
            <a:r>
              <a:rPr lang="en-US" b="1" i="1" dirty="0"/>
              <a:t> 4=High</a:t>
            </a:r>
            <a:endParaRPr lang="en-US" dirty="0"/>
          </a:p>
        </p:txBody>
      </p:sp>
      <p:sp>
        <p:nvSpPr>
          <p:cNvPr id="12" name="Freeform 11"/>
          <p:cNvSpPr/>
          <p:nvPr/>
        </p:nvSpPr>
        <p:spPr>
          <a:xfrm>
            <a:off x="152400" y="876300"/>
            <a:ext cx="1645920" cy="1188720"/>
          </a:xfrm>
          <a:custGeom>
            <a:avLst/>
            <a:gdLst>
              <a:gd name="connsiteX0" fmla="*/ 10633 w 2296633"/>
              <a:gd name="connsiteY0" fmla="*/ 0 h 1828800"/>
              <a:gd name="connsiteX1" fmla="*/ 1722475 w 2296633"/>
              <a:gd name="connsiteY1" fmla="*/ 0 h 1828800"/>
              <a:gd name="connsiteX2" fmla="*/ 2296633 w 2296633"/>
              <a:gd name="connsiteY2" fmla="*/ 882502 h 1828800"/>
              <a:gd name="connsiteX3" fmla="*/ 1754372 w 2296633"/>
              <a:gd name="connsiteY3" fmla="*/ 1828800 h 1828800"/>
              <a:gd name="connsiteX4" fmla="*/ 0 w 2296633"/>
              <a:gd name="connsiteY4" fmla="*/ 1807535 h 1828800"/>
              <a:gd name="connsiteX5" fmla="*/ 10633 w 2296633"/>
              <a:gd name="connsiteY5" fmla="*/ 0 h 1828800"/>
              <a:gd name="connsiteX0" fmla="*/ 10633 w 2296633"/>
              <a:gd name="connsiteY0" fmla="*/ 0 h 1828800"/>
              <a:gd name="connsiteX1" fmla="*/ 1722475 w 2296633"/>
              <a:gd name="connsiteY1" fmla="*/ 0 h 1828800"/>
              <a:gd name="connsiteX2" fmla="*/ 2296633 w 2296633"/>
              <a:gd name="connsiteY2" fmla="*/ 882502 h 1828800"/>
              <a:gd name="connsiteX3" fmla="*/ 1754372 w 2296633"/>
              <a:gd name="connsiteY3" fmla="*/ 1828800 h 1828800"/>
              <a:gd name="connsiteX4" fmla="*/ 0 w 2296633"/>
              <a:gd name="connsiteY4" fmla="*/ 1807535 h 1828800"/>
              <a:gd name="connsiteX5" fmla="*/ 10633 w 2296633"/>
              <a:gd name="connsiteY5" fmla="*/ 0 h 1828800"/>
              <a:gd name="connsiteX0" fmla="*/ 10633 w 2296633"/>
              <a:gd name="connsiteY0" fmla="*/ 0 h 1828800"/>
              <a:gd name="connsiteX1" fmla="*/ 1722475 w 2296633"/>
              <a:gd name="connsiteY1" fmla="*/ 0 h 1828800"/>
              <a:gd name="connsiteX2" fmla="*/ 2296633 w 2296633"/>
              <a:gd name="connsiteY2" fmla="*/ 882502 h 1828800"/>
              <a:gd name="connsiteX3" fmla="*/ 1754372 w 2296633"/>
              <a:gd name="connsiteY3" fmla="*/ 1828800 h 1828800"/>
              <a:gd name="connsiteX4" fmla="*/ 0 w 2296633"/>
              <a:gd name="connsiteY4" fmla="*/ 1807535 h 1828800"/>
              <a:gd name="connsiteX5" fmla="*/ 10633 w 2296633"/>
              <a:gd name="connsiteY5" fmla="*/ 0 h 1828800"/>
              <a:gd name="connsiteX0" fmla="*/ 10633 w 2296633"/>
              <a:gd name="connsiteY0" fmla="*/ 0 h 1828800"/>
              <a:gd name="connsiteX1" fmla="*/ 1722475 w 2296633"/>
              <a:gd name="connsiteY1" fmla="*/ 0 h 1828800"/>
              <a:gd name="connsiteX2" fmla="*/ 2296633 w 2296633"/>
              <a:gd name="connsiteY2" fmla="*/ 882502 h 1828800"/>
              <a:gd name="connsiteX3" fmla="*/ 1754372 w 2296633"/>
              <a:gd name="connsiteY3" fmla="*/ 1828800 h 1828800"/>
              <a:gd name="connsiteX4" fmla="*/ 0 w 2296633"/>
              <a:gd name="connsiteY4" fmla="*/ 1807535 h 1828800"/>
              <a:gd name="connsiteX5" fmla="*/ 10633 w 2296633"/>
              <a:gd name="connsiteY5" fmla="*/ 0 h 1828800"/>
              <a:gd name="connsiteX0" fmla="*/ 10633 w 2296633"/>
              <a:gd name="connsiteY0" fmla="*/ 0 h 1828800"/>
              <a:gd name="connsiteX1" fmla="*/ 1722475 w 2296633"/>
              <a:gd name="connsiteY1" fmla="*/ 0 h 1828800"/>
              <a:gd name="connsiteX2" fmla="*/ 2296633 w 2296633"/>
              <a:gd name="connsiteY2" fmla="*/ 882502 h 1828800"/>
              <a:gd name="connsiteX3" fmla="*/ 1754372 w 2296633"/>
              <a:gd name="connsiteY3" fmla="*/ 1828800 h 1828800"/>
              <a:gd name="connsiteX4" fmla="*/ 0 w 2296633"/>
              <a:gd name="connsiteY4" fmla="*/ 1807535 h 1828800"/>
              <a:gd name="connsiteX5" fmla="*/ 10633 w 2296633"/>
              <a:gd name="connsiteY5" fmla="*/ 0 h 1828800"/>
              <a:gd name="connsiteX0" fmla="*/ 10633 w 2296633"/>
              <a:gd name="connsiteY0" fmla="*/ 0 h 1828800"/>
              <a:gd name="connsiteX1" fmla="*/ 1722475 w 2296633"/>
              <a:gd name="connsiteY1" fmla="*/ 0 h 1828800"/>
              <a:gd name="connsiteX2" fmla="*/ 2296633 w 2296633"/>
              <a:gd name="connsiteY2" fmla="*/ 882502 h 1828800"/>
              <a:gd name="connsiteX3" fmla="*/ 1754372 w 2296633"/>
              <a:gd name="connsiteY3" fmla="*/ 1828800 h 1828800"/>
              <a:gd name="connsiteX4" fmla="*/ 0 w 2296633"/>
              <a:gd name="connsiteY4" fmla="*/ 1807535 h 1828800"/>
              <a:gd name="connsiteX5" fmla="*/ 10633 w 2296633"/>
              <a:gd name="connsiteY5" fmla="*/ 0 h 1828800"/>
              <a:gd name="connsiteX0" fmla="*/ 10633 w 2296633"/>
              <a:gd name="connsiteY0" fmla="*/ 0 h 1828800"/>
              <a:gd name="connsiteX1" fmla="*/ 1722475 w 2296633"/>
              <a:gd name="connsiteY1" fmla="*/ 0 h 1828800"/>
              <a:gd name="connsiteX2" fmla="*/ 2296633 w 2296633"/>
              <a:gd name="connsiteY2" fmla="*/ 882502 h 1828800"/>
              <a:gd name="connsiteX3" fmla="*/ 1754372 w 2296633"/>
              <a:gd name="connsiteY3" fmla="*/ 1828800 h 1828800"/>
              <a:gd name="connsiteX4" fmla="*/ 0 w 2296633"/>
              <a:gd name="connsiteY4" fmla="*/ 1807535 h 1828800"/>
              <a:gd name="connsiteX5" fmla="*/ 10633 w 2296633"/>
              <a:gd name="connsiteY5" fmla="*/ 0 h 1828800"/>
              <a:gd name="connsiteX0" fmla="*/ 10633 w 2296633"/>
              <a:gd name="connsiteY0" fmla="*/ 0 h 1828800"/>
              <a:gd name="connsiteX1" fmla="*/ 1722475 w 2296633"/>
              <a:gd name="connsiteY1" fmla="*/ 0 h 1828800"/>
              <a:gd name="connsiteX2" fmla="*/ 2296633 w 2296633"/>
              <a:gd name="connsiteY2" fmla="*/ 882502 h 1828800"/>
              <a:gd name="connsiteX3" fmla="*/ 1754372 w 2296633"/>
              <a:gd name="connsiteY3" fmla="*/ 1828800 h 1828800"/>
              <a:gd name="connsiteX4" fmla="*/ 0 w 2296633"/>
              <a:gd name="connsiteY4" fmla="*/ 1807535 h 1828800"/>
              <a:gd name="connsiteX5" fmla="*/ 10633 w 2296633"/>
              <a:gd name="connsiteY5" fmla="*/ 0 h 1828800"/>
              <a:gd name="connsiteX0" fmla="*/ 10633 w 2296633"/>
              <a:gd name="connsiteY0" fmla="*/ 0 h 1828800"/>
              <a:gd name="connsiteX1" fmla="*/ 1722475 w 2296633"/>
              <a:gd name="connsiteY1" fmla="*/ 0 h 1828800"/>
              <a:gd name="connsiteX2" fmla="*/ 2296633 w 2296633"/>
              <a:gd name="connsiteY2" fmla="*/ 882502 h 1828800"/>
              <a:gd name="connsiteX3" fmla="*/ 1754372 w 2296633"/>
              <a:gd name="connsiteY3" fmla="*/ 1828800 h 1828800"/>
              <a:gd name="connsiteX4" fmla="*/ 0 w 2296633"/>
              <a:gd name="connsiteY4" fmla="*/ 1807535 h 1828800"/>
              <a:gd name="connsiteX5" fmla="*/ 10633 w 2296633"/>
              <a:gd name="connsiteY5" fmla="*/ 0 h 1828800"/>
              <a:gd name="connsiteX0" fmla="*/ 10633 w 2302983"/>
              <a:gd name="connsiteY0" fmla="*/ 0 h 1828800"/>
              <a:gd name="connsiteX1" fmla="*/ 1722475 w 2302983"/>
              <a:gd name="connsiteY1" fmla="*/ 0 h 1828800"/>
              <a:gd name="connsiteX2" fmla="*/ 2302983 w 2302983"/>
              <a:gd name="connsiteY2" fmla="*/ 895202 h 1828800"/>
              <a:gd name="connsiteX3" fmla="*/ 1754372 w 2302983"/>
              <a:gd name="connsiteY3" fmla="*/ 1828800 h 1828800"/>
              <a:gd name="connsiteX4" fmla="*/ 0 w 2302983"/>
              <a:gd name="connsiteY4" fmla="*/ 1807535 h 1828800"/>
              <a:gd name="connsiteX5" fmla="*/ 10633 w 2302983"/>
              <a:gd name="connsiteY5" fmla="*/ 0 h 1828800"/>
              <a:gd name="connsiteX0" fmla="*/ 10633 w 2302983"/>
              <a:gd name="connsiteY0" fmla="*/ 0 h 1828800"/>
              <a:gd name="connsiteX1" fmla="*/ 1722475 w 2302983"/>
              <a:gd name="connsiteY1" fmla="*/ 0 h 1828800"/>
              <a:gd name="connsiteX2" fmla="*/ 2302983 w 2302983"/>
              <a:gd name="connsiteY2" fmla="*/ 895202 h 1828800"/>
              <a:gd name="connsiteX3" fmla="*/ 1754372 w 2302983"/>
              <a:gd name="connsiteY3" fmla="*/ 1828800 h 1828800"/>
              <a:gd name="connsiteX4" fmla="*/ 0 w 2302983"/>
              <a:gd name="connsiteY4" fmla="*/ 1807535 h 1828800"/>
              <a:gd name="connsiteX5" fmla="*/ 10633 w 2302983"/>
              <a:gd name="connsiteY5" fmla="*/ 0 h 1828800"/>
              <a:gd name="connsiteX0" fmla="*/ 10633 w 2302983"/>
              <a:gd name="connsiteY0" fmla="*/ 0 h 1828800"/>
              <a:gd name="connsiteX1" fmla="*/ 1722475 w 2302983"/>
              <a:gd name="connsiteY1" fmla="*/ 0 h 1828800"/>
              <a:gd name="connsiteX2" fmla="*/ 2302983 w 2302983"/>
              <a:gd name="connsiteY2" fmla="*/ 895202 h 1828800"/>
              <a:gd name="connsiteX3" fmla="*/ 1754372 w 2302983"/>
              <a:gd name="connsiteY3" fmla="*/ 1828800 h 1828800"/>
              <a:gd name="connsiteX4" fmla="*/ 0 w 2302983"/>
              <a:gd name="connsiteY4" fmla="*/ 1807535 h 1828800"/>
              <a:gd name="connsiteX5" fmla="*/ 10633 w 2302983"/>
              <a:gd name="connsiteY5" fmla="*/ 0 h 1828800"/>
              <a:gd name="connsiteX0" fmla="*/ 10633 w 2302983"/>
              <a:gd name="connsiteY0" fmla="*/ 0 h 1828800"/>
              <a:gd name="connsiteX1" fmla="*/ 1722475 w 2302983"/>
              <a:gd name="connsiteY1" fmla="*/ 0 h 1828800"/>
              <a:gd name="connsiteX2" fmla="*/ 2302983 w 2302983"/>
              <a:gd name="connsiteY2" fmla="*/ 895202 h 1828800"/>
              <a:gd name="connsiteX3" fmla="*/ 1754372 w 2302983"/>
              <a:gd name="connsiteY3" fmla="*/ 1828800 h 1828800"/>
              <a:gd name="connsiteX4" fmla="*/ 0 w 2302983"/>
              <a:gd name="connsiteY4" fmla="*/ 1807535 h 1828800"/>
              <a:gd name="connsiteX5" fmla="*/ 10633 w 2302983"/>
              <a:gd name="connsiteY5" fmla="*/ 0 h 1828800"/>
              <a:gd name="connsiteX0" fmla="*/ 10633 w 2302983"/>
              <a:gd name="connsiteY0" fmla="*/ 0 h 1828800"/>
              <a:gd name="connsiteX1" fmla="*/ 1722475 w 2302983"/>
              <a:gd name="connsiteY1" fmla="*/ 0 h 1828800"/>
              <a:gd name="connsiteX2" fmla="*/ 2302983 w 2302983"/>
              <a:gd name="connsiteY2" fmla="*/ 895202 h 1828800"/>
              <a:gd name="connsiteX3" fmla="*/ 1754372 w 2302983"/>
              <a:gd name="connsiteY3" fmla="*/ 1828800 h 1828800"/>
              <a:gd name="connsiteX4" fmla="*/ 0 w 2302983"/>
              <a:gd name="connsiteY4" fmla="*/ 1807535 h 1828800"/>
              <a:gd name="connsiteX5" fmla="*/ 10633 w 2302983"/>
              <a:gd name="connsiteY5" fmla="*/ 0 h 1828800"/>
              <a:gd name="connsiteX0" fmla="*/ 10633 w 2302983"/>
              <a:gd name="connsiteY0" fmla="*/ 0 h 1828800"/>
              <a:gd name="connsiteX1" fmla="*/ 1722475 w 2302983"/>
              <a:gd name="connsiteY1" fmla="*/ 0 h 1828800"/>
              <a:gd name="connsiteX2" fmla="*/ 2302983 w 2302983"/>
              <a:gd name="connsiteY2" fmla="*/ 895202 h 1828800"/>
              <a:gd name="connsiteX3" fmla="*/ 1754372 w 2302983"/>
              <a:gd name="connsiteY3" fmla="*/ 1828800 h 1828800"/>
              <a:gd name="connsiteX4" fmla="*/ 0 w 2302983"/>
              <a:gd name="connsiteY4" fmla="*/ 1807535 h 1828800"/>
              <a:gd name="connsiteX5" fmla="*/ 10633 w 2302983"/>
              <a:gd name="connsiteY5" fmla="*/ 0 h 1828800"/>
              <a:gd name="connsiteX0" fmla="*/ 10633 w 2302983"/>
              <a:gd name="connsiteY0" fmla="*/ 0 h 1828800"/>
              <a:gd name="connsiteX1" fmla="*/ 1722475 w 2302983"/>
              <a:gd name="connsiteY1" fmla="*/ 0 h 1828800"/>
              <a:gd name="connsiteX2" fmla="*/ 2302983 w 2302983"/>
              <a:gd name="connsiteY2" fmla="*/ 895202 h 1828800"/>
              <a:gd name="connsiteX3" fmla="*/ 1754372 w 2302983"/>
              <a:gd name="connsiteY3" fmla="*/ 1828800 h 1828800"/>
              <a:gd name="connsiteX4" fmla="*/ 0 w 2302983"/>
              <a:gd name="connsiteY4" fmla="*/ 1807535 h 1828800"/>
              <a:gd name="connsiteX5" fmla="*/ 10633 w 2302983"/>
              <a:gd name="connsiteY5" fmla="*/ 0 h 1828800"/>
              <a:gd name="connsiteX0" fmla="*/ 10633 w 2302983"/>
              <a:gd name="connsiteY0" fmla="*/ 0 h 1828800"/>
              <a:gd name="connsiteX1" fmla="*/ 1722475 w 2302983"/>
              <a:gd name="connsiteY1" fmla="*/ 0 h 1828800"/>
              <a:gd name="connsiteX2" fmla="*/ 2302983 w 2302983"/>
              <a:gd name="connsiteY2" fmla="*/ 895202 h 1828800"/>
              <a:gd name="connsiteX3" fmla="*/ 1754372 w 2302983"/>
              <a:gd name="connsiteY3" fmla="*/ 1828800 h 1828800"/>
              <a:gd name="connsiteX4" fmla="*/ 0 w 2302983"/>
              <a:gd name="connsiteY4" fmla="*/ 1807535 h 1828800"/>
              <a:gd name="connsiteX5" fmla="*/ 10633 w 2302983"/>
              <a:gd name="connsiteY5" fmla="*/ 0 h 1828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302983" h="1828800">
                <a:moveTo>
                  <a:pt x="10633" y="0"/>
                </a:moveTo>
                <a:lnTo>
                  <a:pt x="1722475" y="0"/>
                </a:lnTo>
                <a:cubicBezTo>
                  <a:pt x="2015461" y="211617"/>
                  <a:pt x="2302097" y="747085"/>
                  <a:pt x="2302983" y="895202"/>
                </a:cubicBezTo>
                <a:cubicBezTo>
                  <a:pt x="2300029" y="1083635"/>
                  <a:pt x="1985926" y="1532417"/>
                  <a:pt x="1754372" y="1828800"/>
                </a:cubicBezTo>
                <a:lnTo>
                  <a:pt x="0" y="1807535"/>
                </a:lnTo>
                <a:cubicBezTo>
                  <a:pt x="3544" y="1205023"/>
                  <a:pt x="7089" y="602512"/>
                  <a:pt x="10633" y="0"/>
                </a:cubicBezTo>
                <a:close/>
              </a:path>
            </a:pathLst>
          </a:custGeom>
          <a:gradFill>
            <a:gsLst>
              <a:gs pos="0">
                <a:srgbClr val="000066"/>
              </a:gs>
              <a:gs pos="99000">
                <a:schemeClr val="accent5">
                  <a:lumMod val="75000"/>
                </a:schemeClr>
              </a:gs>
            </a:gsLst>
            <a:lin ang="5400000" scaled="0"/>
          </a:gradFill>
          <a:ln w="57150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rtlCol="0" anchor="t" anchorCtr="0"/>
          <a:lstStyle/>
          <a:p>
            <a:r>
              <a:rPr lang="en-US" sz="2000" b="1" dirty="0"/>
              <a:t>Step 2</a:t>
            </a:r>
            <a:r>
              <a:rPr lang="en-US" sz="1600" dirty="0"/>
              <a:t/>
            </a:r>
            <a:br>
              <a:rPr lang="en-US" sz="1600" dirty="0"/>
            </a:br>
            <a:r>
              <a:rPr lang="en-US" sz="1600" b="1" dirty="0"/>
              <a:t>Understand </a:t>
            </a:r>
            <a:br>
              <a:rPr lang="en-US" sz="1600" b="1" dirty="0"/>
            </a:br>
            <a:r>
              <a:rPr lang="en-US" sz="1600" b="1" dirty="0"/>
              <a:t>the</a:t>
            </a:r>
            <a:br>
              <a:rPr lang="en-US" sz="1600" b="1" dirty="0"/>
            </a:br>
            <a:r>
              <a:rPr lang="en-US" sz="1600" b="1" dirty="0"/>
              <a:t>Situation</a:t>
            </a:r>
          </a:p>
        </p:txBody>
      </p:sp>
    </p:spTree>
  </p:cSld>
  <p:clrMapOvr>
    <a:masterClrMapping/>
  </p:clrMapOvr>
  <p:transition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1"/>
          <p:cNvGrpSpPr/>
          <p:nvPr/>
        </p:nvGrpSpPr>
        <p:grpSpPr>
          <a:xfrm>
            <a:off x="152400" y="148167"/>
            <a:ext cx="3565716" cy="508000"/>
            <a:chOff x="5300380" y="113178"/>
            <a:chExt cx="3565716" cy="457200"/>
          </a:xfrm>
        </p:grpSpPr>
        <p:sp>
          <p:nvSpPr>
            <p:cNvPr id="26" name="TextBox 25"/>
            <p:cNvSpPr txBox="1"/>
            <p:nvPr/>
          </p:nvSpPr>
          <p:spPr>
            <a:xfrm>
              <a:off x="6705600" y="133350"/>
              <a:ext cx="2160496" cy="37394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5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Golden Rain Foundation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5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Emergency Operations Plan</a:t>
              </a:r>
            </a:p>
          </p:txBody>
        </p:sp>
        <p:pic>
          <p:nvPicPr>
            <p:cNvPr id="27" name="Picture 4" descr="Related image"/>
            <p:cNvPicPr preferRelativeResize="0"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5300380" y="113178"/>
              <a:ext cx="457200" cy="457200"/>
            </a:xfrm>
            <a:prstGeom prst="rect">
              <a:avLst/>
            </a:prstGeom>
            <a:noFill/>
          </p:spPr>
        </p:pic>
        <p:grpSp>
          <p:nvGrpSpPr>
            <p:cNvPr id="3" name="Group 16"/>
            <p:cNvGrpSpPr/>
            <p:nvPr/>
          </p:nvGrpSpPr>
          <p:grpSpPr>
            <a:xfrm>
              <a:off x="5638800" y="209549"/>
              <a:ext cx="1219200" cy="322966"/>
              <a:chOff x="914400" y="1200150"/>
              <a:chExt cx="2057400" cy="381355"/>
            </a:xfrm>
          </p:grpSpPr>
          <p:sp>
            <p:nvSpPr>
              <p:cNvPr id="29" name="TextBox 28"/>
              <p:cNvSpPr txBox="1"/>
              <p:nvPr/>
            </p:nvSpPr>
            <p:spPr>
              <a:xfrm>
                <a:off x="1100282" y="1200150"/>
                <a:ext cx="1676400" cy="27801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1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Myanmar Text" pitchFamily="34" charset="0"/>
                    <a:ea typeface="Microsoft YaHei Light" pitchFamily="34" charset="-122"/>
                    <a:cs typeface="Myanmar Text" pitchFamily="34" charset="0"/>
                  </a:rPr>
                  <a:t>ROSSMOOR</a:t>
                </a:r>
              </a:p>
            </p:txBody>
          </p:sp>
          <p:sp>
            <p:nvSpPr>
              <p:cNvPr id="30" name="TextBox 29"/>
              <p:cNvSpPr txBox="1"/>
              <p:nvPr/>
            </p:nvSpPr>
            <p:spPr>
              <a:xfrm>
                <a:off x="914400" y="1352550"/>
                <a:ext cx="2057400" cy="22895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Myanmar Text" pitchFamily="34" charset="0"/>
                    <a:ea typeface="Microsoft YaHei Light" pitchFamily="34" charset="-122"/>
                    <a:cs typeface="Myanmar Text" pitchFamily="34" charset="0"/>
                  </a:rPr>
                  <a:t>WALNUT CREEK</a:t>
                </a:r>
              </a:p>
            </p:txBody>
          </p:sp>
        </p:grpSp>
      </p:grpSp>
      <p:sp>
        <p:nvSpPr>
          <p:cNvPr id="16" name="Freeform 15"/>
          <p:cNvSpPr/>
          <p:nvPr/>
        </p:nvSpPr>
        <p:spPr>
          <a:xfrm>
            <a:off x="202016" y="830580"/>
            <a:ext cx="1645920" cy="1188720"/>
          </a:xfrm>
          <a:custGeom>
            <a:avLst/>
            <a:gdLst>
              <a:gd name="connsiteX0" fmla="*/ 10633 w 2296633"/>
              <a:gd name="connsiteY0" fmla="*/ 0 h 1828800"/>
              <a:gd name="connsiteX1" fmla="*/ 1722475 w 2296633"/>
              <a:gd name="connsiteY1" fmla="*/ 0 h 1828800"/>
              <a:gd name="connsiteX2" fmla="*/ 2296633 w 2296633"/>
              <a:gd name="connsiteY2" fmla="*/ 882502 h 1828800"/>
              <a:gd name="connsiteX3" fmla="*/ 1754372 w 2296633"/>
              <a:gd name="connsiteY3" fmla="*/ 1828800 h 1828800"/>
              <a:gd name="connsiteX4" fmla="*/ 0 w 2296633"/>
              <a:gd name="connsiteY4" fmla="*/ 1807535 h 1828800"/>
              <a:gd name="connsiteX5" fmla="*/ 10633 w 2296633"/>
              <a:gd name="connsiteY5" fmla="*/ 0 h 1828800"/>
              <a:gd name="connsiteX0" fmla="*/ 10633 w 2296633"/>
              <a:gd name="connsiteY0" fmla="*/ 0 h 1828800"/>
              <a:gd name="connsiteX1" fmla="*/ 1722475 w 2296633"/>
              <a:gd name="connsiteY1" fmla="*/ 0 h 1828800"/>
              <a:gd name="connsiteX2" fmla="*/ 2296633 w 2296633"/>
              <a:gd name="connsiteY2" fmla="*/ 882502 h 1828800"/>
              <a:gd name="connsiteX3" fmla="*/ 1754372 w 2296633"/>
              <a:gd name="connsiteY3" fmla="*/ 1828800 h 1828800"/>
              <a:gd name="connsiteX4" fmla="*/ 0 w 2296633"/>
              <a:gd name="connsiteY4" fmla="*/ 1807535 h 1828800"/>
              <a:gd name="connsiteX5" fmla="*/ 10633 w 2296633"/>
              <a:gd name="connsiteY5" fmla="*/ 0 h 1828800"/>
              <a:gd name="connsiteX0" fmla="*/ 10633 w 2296633"/>
              <a:gd name="connsiteY0" fmla="*/ 0 h 1828800"/>
              <a:gd name="connsiteX1" fmla="*/ 1722475 w 2296633"/>
              <a:gd name="connsiteY1" fmla="*/ 0 h 1828800"/>
              <a:gd name="connsiteX2" fmla="*/ 2296633 w 2296633"/>
              <a:gd name="connsiteY2" fmla="*/ 882502 h 1828800"/>
              <a:gd name="connsiteX3" fmla="*/ 1754372 w 2296633"/>
              <a:gd name="connsiteY3" fmla="*/ 1828800 h 1828800"/>
              <a:gd name="connsiteX4" fmla="*/ 0 w 2296633"/>
              <a:gd name="connsiteY4" fmla="*/ 1807535 h 1828800"/>
              <a:gd name="connsiteX5" fmla="*/ 10633 w 2296633"/>
              <a:gd name="connsiteY5" fmla="*/ 0 h 1828800"/>
              <a:gd name="connsiteX0" fmla="*/ 10633 w 2296633"/>
              <a:gd name="connsiteY0" fmla="*/ 0 h 1828800"/>
              <a:gd name="connsiteX1" fmla="*/ 1722475 w 2296633"/>
              <a:gd name="connsiteY1" fmla="*/ 0 h 1828800"/>
              <a:gd name="connsiteX2" fmla="*/ 2296633 w 2296633"/>
              <a:gd name="connsiteY2" fmla="*/ 882502 h 1828800"/>
              <a:gd name="connsiteX3" fmla="*/ 1754372 w 2296633"/>
              <a:gd name="connsiteY3" fmla="*/ 1828800 h 1828800"/>
              <a:gd name="connsiteX4" fmla="*/ 0 w 2296633"/>
              <a:gd name="connsiteY4" fmla="*/ 1807535 h 1828800"/>
              <a:gd name="connsiteX5" fmla="*/ 10633 w 2296633"/>
              <a:gd name="connsiteY5" fmla="*/ 0 h 1828800"/>
              <a:gd name="connsiteX0" fmla="*/ 10633 w 2296633"/>
              <a:gd name="connsiteY0" fmla="*/ 0 h 1828800"/>
              <a:gd name="connsiteX1" fmla="*/ 1722475 w 2296633"/>
              <a:gd name="connsiteY1" fmla="*/ 0 h 1828800"/>
              <a:gd name="connsiteX2" fmla="*/ 2296633 w 2296633"/>
              <a:gd name="connsiteY2" fmla="*/ 882502 h 1828800"/>
              <a:gd name="connsiteX3" fmla="*/ 1754372 w 2296633"/>
              <a:gd name="connsiteY3" fmla="*/ 1828800 h 1828800"/>
              <a:gd name="connsiteX4" fmla="*/ 0 w 2296633"/>
              <a:gd name="connsiteY4" fmla="*/ 1807535 h 1828800"/>
              <a:gd name="connsiteX5" fmla="*/ 10633 w 2296633"/>
              <a:gd name="connsiteY5" fmla="*/ 0 h 1828800"/>
              <a:gd name="connsiteX0" fmla="*/ 10633 w 2296633"/>
              <a:gd name="connsiteY0" fmla="*/ 0 h 1828800"/>
              <a:gd name="connsiteX1" fmla="*/ 1722475 w 2296633"/>
              <a:gd name="connsiteY1" fmla="*/ 0 h 1828800"/>
              <a:gd name="connsiteX2" fmla="*/ 2296633 w 2296633"/>
              <a:gd name="connsiteY2" fmla="*/ 882502 h 1828800"/>
              <a:gd name="connsiteX3" fmla="*/ 1754372 w 2296633"/>
              <a:gd name="connsiteY3" fmla="*/ 1828800 h 1828800"/>
              <a:gd name="connsiteX4" fmla="*/ 0 w 2296633"/>
              <a:gd name="connsiteY4" fmla="*/ 1807535 h 1828800"/>
              <a:gd name="connsiteX5" fmla="*/ 10633 w 2296633"/>
              <a:gd name="connsiteY5" fmla="*/ 0 h 1828800"/>
              <a:gd name="connsiteX0" fmla="*/ 10633 w 2296633"/>
              <a:gd name="connsiteY0" fmla="*/ 0 h 1828800"/>
              <a:gd name="connsiteX1" fmla="*/ 1722475 w 2296633"/>
              <a:gd name="connsiteY1" fmla="*/ 0 h 1828800"/>
              <a:gd name="connsiteX2" fmla="*/ 2296633 w 2296633"/>
              <a:gd name="connsiteY2" fmla="*/ 882502 h 1828800"/>
              <a:gd name="connsiteX3" fmla="*/ 1754372 w 2296633"/>
              <a:gd name="connsiteY3" fmla="*/ 1828800 h 1828800"/>
              <a:gd name="connsiteX4" fmla="*/ 0 w 2296633"/>
              <a:gd name="connsiteY4" fmla="*/ 1807535 h 1828800"/>
              <a:gd name="connsiteX5" fmla="*/ 10633 w 2296633"/>
              <a:gd name="connsiteY5" fmla="*/ 0 h 1828800"/>
              <a:gd name="connsiteX0" fmla="*/ 10633 w 2296633"/>
              <a:gd name="connsiteY0" fmla="*/ 0 h 1828800"/>
              <a:gd name="connsiteX1" fmla="*/ 1722475 w 2296633"/>
              <a:gd name="connsiteY1" fmla="*/ 0 h 1828800"/>
              <a:gd name="connsiteX2" fmla="*/ 2296633 w 2296633"/>
              <a:gd name="connsiteY2" fmla="*/ 882502 h 1828800"/>
              <a:gd name="connsiteX3" fmla="*/ 1754372 w 2296633"/>
              <a:gd name="connsiteY3" fmla="*/ 1828800 h 1828800"/>
              <a:gd name="connsiteX4" fmla="*/ 0 w 2296633"/>
              <a:gd name="connsiteY4" fmla="*/ 1807535 h 1828800"/>
              <a:gd name="connsiteX5" fmla="*/ 10633 w 2296633"/>
              <a:gd name="connsiteY5" fmla="*/ 0 h 1828800"/>
              <a:gd name="connsiteX0" fmla="*/ 10633 w 2296633"/>
              <a:gd name="connsiteY0" fmla="*/ 0 h 1828800"/>
              <a:gd name="connsiteX1" fmla="*/ 1722475 w 2296633"/>
              <a:gd name="connsiteY1" fmla="*/ 0 h 1828800"/>
              <a:gd name="connsiteX2" fmla="*/ 2296633 w 2296633"/>
              <a:gd name="connsiteY2" fmla="*/ 882502 h 1828800"/>
              <a:gd name="connsiteX3" fmla="*/ 1754372 w 2296633"/>
              <a:gd name="connsiteY3" fmla="*/ 1828800 h 1828800"/>
              <a:gd name="connsiteX4" fmla="*/ 0 w 2296633"/>
              <a:gd name="connsiteY4" fmla="*/ 1807535 h 1828800"/>
              <a:gd name="connsiteX5" fmla="*/ 10633 w 2296633"/>
              <a:gd name="connsiteY5" fmla="*/ 0 h 1828800"/>
              <a:gd name="connsiteX0" fmla="*/ 10633 w 2302983"/>
              <a:gd name="connsiteY0" fmla="*/ 0 h 1828800"/>
              <a:gd name="connsiteX1" fmla="*/ 1722475 w 2302983"/>
              <a:gd name="connsiteY1" fmla="*/ 0 h 1828800"/>
              <a:gd name="connsiteX2" fmla="*/ 2302983 w 2302983"/>
              <a:gd name="connsiteY2" fmla="*/ 895202 h 1828800"/>
              <a:gd name="connsiteX3" fmla="*/ 1754372 w 2302983"/>
              <a:gd name="connsiteY3" fmla="*/ 1828800 h 1828800"/>
              <a:gd name="connsiteX4" fmla="*/ 0 w 2302983"/>
              <a:gd name="connsiteY4" fmla="*/ 1807535 h 1828800"/>
              <a:gd name="connsiteX5" fmla="*/ 10633 w 2302983"/>
              <a:gd name="connsiteY5" fmla="*/ 0 h 1828800"/>
              <a:gd name="connsiteX0" fmla="*/ 10633 w 2302983"/>
              <a:gd name="connsiteY0" fmla="*/ 0 h 1828800"/>
              <a:gd name="connsiteX1" fmla="*/ 1722475 w 2302983"/>
              <a:gd name="connsiteY1" fmla="*/ 0 h 1828800"/>
              <a:gd name="connsiteX2" fmla="*/ 2302983 w 2302983"/>
              <a:gd name="connsiteY2" fmla="*/ 895202 h 1828800"/>
              <a:gd name="connsiteX3" fmla="*/ 1754372 w 2302983"/>
              <a:gd name="connsiteY3" fmla="*/ 1828800 h 1828800"/>
              <a:gd name="connsiteX4" fmla="*/ 0 w 2302983"/>
              <a:gd name="connsiteY4" fmla="*/ 1807535 h 1828800"/>
              <a:gd name="connsiteX5" fmla="*/ 10633 w 2302983"/>
              <a:gd name="connsiteY5" fmla="*/ 0 h 1828800"/>
              <a:gd name="connsiteX0" fmla="*/ 10633 w 2302983"/>
              <a:gd name="connsiteY0" fmla="*/ 0 h 1828800"/>
              <a:gd name="connsiteX1" fmla="*/ 1722475 w 2302983"/>
              <a:gd name="connsiteY1" fmla="*/ 0 h 1828800"/>
              <a:gd name="connsiteX2" fmla="*/ 2302983 w 2302983"/>
              <a:gd name="connsiteY2" fmla="*/ 895202 h 1828800"/>
              <a:gd name="connsiteX3" fmla="*/ 1754372 w 2302983"/>
              <a:gd name="connsiteY3" fmla="*/ 1828800 h 1828800"/>
              <a:gd name="connsiteX4" fmla="*/ 0 w 2302983"/>
              <a:gd name="connsiteY4" fmla="*/ 1807535 h 1828800"/>
              <a:gd name="connsiteX5" fmla="*/ 10633 w 2302983"/>
              <a:gd name="connsiteY5" fmla="*/ 0 h 1828800"/>
              <a:gd name="connsiteX0" fmla="*/ 10633 w 2302983"/>
              <a:gd name="connsiteY0" fmla="*/ 0 h 1828800"/>
              <a:gd name="connsiteX1" fmla="*/ 1722475 w 2302983"/>
              <a:gd name="connsiteY1" fmla="*/ 0 h 1828800"/>
              <a:gd name="connsiteX2" fmla="*/ 2302983 w 2302983"/>
              <a:gd name="connsiteY2" fmla="*/ 895202 h 1828800"/>
              <a:gd name="connsiteX3" fmla="*/ 1754372 w 2302983"/>
              <a:gd name="connsiteY3" fmla="*/ 1828800 h 1828800"/>
              <a:gd name="connsiteX4" fmla="*/ 0 w 2302983"/>
              <a:gd name="connsiteY4" fmla="*/ 1807535 h 1828800"/>
              <a:gd name="connsiteX5" fmla="*/ 10633 w 2302983"/>
              <a:gd name="connsiteY5" fmla="*/ 0 h 1828800"/>
              <a:gd name="connsiteX0" fmla="*/ 10633 w 2302983"/>
              <a:gd name="connsiteY0" fmla="*/ 0 h 1828800"/>
              <a:gd name="connsiteX1" fmla="*/ 1722475 w 2302983"/>
              <a:gd name="connsiteY1" fmla="*/ 0 h 1828800"/>
              <a:gd name="connsiteX2" fmla="*/ 2302983 w 2302983"/>
              <a:gd name="connsiteY2" fmla="*/ 895202 h 1828800"/>
              <a:gd name="connsiteX3" fmla="*/ 1754372 w 2302983"/>
              <a:gd name="connsiteY3" fmla="*/ 1828800 h 1828800"/>
              <a:gd name="connsiteX4" fmla="*/ 0 w 2302983"/>
              <a:gd name="connsiteY4" fmla="*/ 1807535 h 1828800"/>
              <a:gd name="connsiteX5" fmla="*/ 10633 w 2302983"/>
              <a:gd name="connsiteY5" fmla="*/ 0 h 1828800"/>
              <a:gd name="connsiteX0" fmla="*/ 10633 w 2302983"/>
              <a:gd name="connsiteY0" fmla="*/ 0 h 1828800"/>
              <a:gd name="connsiteX1" fmla="*/ 1722475 w 2302983"/>
              <a:gd name="connsiteY1" fmla="*/ 0 h 1828800"/>
              <a:gd name="connsiteX2" fmla="*/ 2302983 w 2302983"/>
              <a:gd name="connsiteY2" fmla="*/ 895202 h 1828800"/>
              <a:gd name="connsiteX3" fmla="*/ 1754372 w 2302983"/>
              <a:gd name="connsiteY3" fmla="*/ 1828800 h 1828800"/>
              <a:gd name="connsiteX4" fmla="*/ 0 w 2302983"/>
              <a:gd name="connsiteY4" fmla="*/ 1807535 h 1828800"/>
              <a:gd name="connsiteX5" fmla="*/ 10633 w 2302983"/>
              <a:gd name="connsiteY5" fmla="*/ 0 h 1828800"/>
              <a:gd name="connsiteX0" fmla="*/ 10633 w 2302983"/>
              <a:gd name="connsiteY0" fmla="*/ 0 h 1828800"/>
              <a:gd name="connsiteX1" fmla="*/ 1722475 w 2302983"/>
              <a:gd name="connsiteY1" fmla="*/ 0 h 1828800"/>
              <a:gd name="connsiteX2" fmla="*/ 2302983 w 2302983"/>
              <a:gd name="connsiteY2" fmla="*/ 895202 h 1828800"/>
              <a:gd name="connsiteX3" fmla="*/ 1754372 w 2302983"/>
              <a:gd name="connsiteY3" fmla="*/ 1828800 h 1828800"/>
              <a:gd name="connsiteX4" fmla="*/ 0 w 2302983"/>
              <a:gd name="connsiteY4" fmla="*/ 1807535 h 1828800"/>
              <a:gd name="connsiteX5" fmla="*/ 10633 w 2302983"/>
              <a:gd name="connsiteY5" fmla="*/ 0 h 1828800"/>
              <a:gd name="connsiteX0" fmla="*/ 10633 w 2302983"/>
              <a:gd name="connsiteY0" fmla="*/ 0 h 1828800"/>
              <a:gd name="connsiteX1" fmla="*/ 1722475 w 2302983"/>
              <a:gd name="connsiteY1" fmla="*/ 0 h 1828800"/>
              <a:gd name="connsiteX2" fmla="*/ 2302983 w 2302983"/>
              <a:gd name="connsiteY2" fmla="*/ 895202 h 1828800"/>
              <a:gd name="connsiteX3" fmla="*/ 1754372 w 2302983"/>
              <a:gd name="connsiteY3" fmla="*/ 1828800 h 1828800"/>
              <a:gd name="connsiteX4" fmla="*/ 0 w 2302983"/>
              <a:gd name="connsiteY4" fmla="*/ 1807535 h 1828800"/>
              <a:gd name="connsiteX5" fmla="*/ 10633 w 2302983"/>
              <a:gd name="connsiteY5" fmla="*/ 0 h 1828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302983" h="1828800">
                <a:moveTo>
                  <a:pt x="10633" y="0"/>
                </a:moveTo>
                <a:lnTo>
                  <a:pt x="1722475" y="0"/>
                </a:lnTo>
                <a:cubicBezTo>
                  <a:pt x="2015461" y="211617"/>
                  <a:pt x="2302097" y="747085"/>
                  <a:pt x="2302983" y="895202"/>
                </a:cubicBezTo>
                <a:cubicBezTo>
                  <a:pt x="2300029" y="1083635"/>
                  <a:pt x="1985926" y="1532417"/>
                  <a:pt x="1754372" y="1828800"/>
                </a:cubicBezTo>
                <a:lnTo>
                  <a:pt x="0" y="1807535"/>
                </a:lnTo>
                <a:cubicBezTo>
                  <a:pt x="3544" y="1205023"/>
                  <a:pt x="7089" y="602512"/>
                  <a:pt x="10633" y="0"/>
                </a:cubicBezTo>
                <a:close/>
              </a:path>
            </a:pathLst>
          </a:custGeom>
          <a:gradFill>
            <a:gsLst>
              <a:gs pos="0">
                <a:srgbClr val="000066"/>
              </a:gs>
              <a:gs pos="99000">
                <a:schemeClr val="accent5">
                  <a:lumMod val="75000"/>
                </a:schemeClr>
              </a:gs>
            </a:gsLst>
            <a:lin ang="5400000" scaled="0"/>
          </a:gradFill>
          <a:ln w="57150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rtlCol="0" anchor="t" anchorCtr="0"/>
          <a:lstStyle/>
          <a:p>
            <a:endParaRPr lang="en-US" sz="700" dirty="0"/>
          </a:p>
          <a:p>
            <a:r>
              <a:rPr lang="en-US" b="1" dirty="0"/>
              <a:t>Step 2</a:t>
            </a:r>
            <a:r>
              <a:rPr lang="en-US" sz="1600" dirty="0"/>
              <a:t/>
            </a:r>
            <a:br>
              <a:rPr lang="en-US" sz="1600" dirty="0"/>
            </a:br>
            <a:r>
              <a:rPr lang="en-US" sz="1600" b="1" dirty="0"/>
              <a:t>Understand </a:t>
            </a:r>
            <a:br>
              <a:rPr lang="en-US" sz="1600" b="1" dirty="0"/>
            </a:br>
            <a:r>
              <a:rPr lang="en-US" sz="1600" b="1" dirty="0"/>
              <a:t>the</a:t>
            </a:r>
            <a:br>
              <a:rPr lang="en-US" sz="1600" b="1" dirty="0"/>
            </a:br>
            <a:r>
              <a:rPr lang="en-US" sz="1600" b="1" dirty="0"/>
              <a:t>Situation</a:t>
            </a:r>
          </a:p>
        </p:txBody>
      </p:sp>
      <p:grpSp>
        <p:nvGrpSpPr>
          <p:cNvPr id="4" name="Group 17"/>
          <p:cNvGrpSpPr/>
          <p:nvPr/>
        </p:nvGrpSpPr>
        <p:grpSpPr>
          <a:xfrm>
            <a:off x="228600" y="2171700"/>
            <a:ext cx="8763000" cy="3200400"/>
            <a:chOff x="228600" y="2095500"/>
            <a:chExt cx="8763000" cy="3200400"/>
          </a:xfrm>
        </p:grpSpPr>
        <p:pic>
          <p:nvPicPr>
            <p:cNvPr id="14" name="Picture 13"/>
            <p:cNvPicPr/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228600" y="2095500"/>
              <a:ext cx="8763000" cy="3200400"/>
            </a:xfrm>
            <a:prstGeom prst="rect">
              <a:avLst/>
            </a:prstGeom>
            <a:noFill/>
            <a:ln w="19050">
              <a:solidFill>
                <a:schemeClr val="tx1"/>
              </a:solidFill>
              <a:miter lim="800000"/>
              <a:headEnd/>
              <a:tailEnd/>
            </a:ln>
          </p:spPr>
        </p:pic>
        <p:sp>
          <p:nvSpPr>
            <p:cNvPr id="17" name="Rectangle 16"/>
            <p:cNvSpPr/>
            <p:nvPr/>
          </p:nvSpPr>
          <p:spPr>
            <a:xfrm>
              <a:off x="7896448" y="3938476"/>
              <a:ext cx="533400" cy="1005840"/>
            </a:xfrm>
            <a:prstGeom prst="rect">
              <a:avLst/>
            </a:prstGeom>
            <a:solidFill>
              <a:srgbClr val="FFFF00">
                <a:alpha val="25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3" name="Rectangle 12"/>
          <p:cNvSpPr/>
          <p:nvPr/>
        </p:nvSpPr>
        <p:spPr>
          <a:xfrm>
            <a:off x="1828800" y="723900"/>
            <a:ext cx="731520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en-US" b="1" dirty="0"/>
              <a:t>Probability:</a:t>
            </a:r>
            <a:r>
              <a:rPr lang="en-US" dirty="0"/>
              <a:t>  From </a:t>
            </a:r>
            <a:r>
              <a:rPr lang="en-US" b="1" dirty="0"/>
              <a:t>1=</a:t>
            </a:r>
            <a:r>
              <a:rPr lang="en-US" b="1" i="1" dirty="0"/>
              <a:t>unlikely</a:t>
            </a:r>
            <a:r>
              <a:rPr lang="en-US" dirty="0"/>
              <a:t> to </a:t>
            </a:r>
            <a:r>
              <a:rPr lang="en-US" b="1" dirty="0"/>
              <a:t>4=</a:t>
            </a:r>
            <a:r>
              <a:rPr lang="en-US" b="1" i="1" dirty="0"/>
              <a:t>highly likely</a:t>
            </a:r>
          </a:p>
          <a:p>
            <a:pPr lvl="0">
              <a:defRPr/>
            </a:pPr>
            <a:r>
              <a:rPr lang="en-US" b="1" dirty="0"/>
              <a:t>Affected Area:  </a:t>
            </a:r>
            <a:r>
              <a:rPr lang="en-US" dirty="0"/>
              <a:t>How much of Rossmoor?  </a:t>
            </a:r>
            <a:r>
              <a:rPr lang="en-US" b="1" i="1" dirty="0"/>
              <a:t>1=Isolated</a:t>
            </a:r>
            <a:r>
              <a:rPr lang="en-US" dirty="0"/>
              <a:t> to </a:t>
            </a:r>
            <a:r>
              <a:rPr lang="en-US" b="1" i="1" dirty="0"/>
              <a:t>4=Widespread</a:t>
            </a:r>
          </a:p>
          <a:p>
            <a:pPr lvl="0">
              <a:defRPr/>
            </a:pPr>
            <a:r>
              <a:rPr lang="en-US" b="1" dirty="0"/>
              <a:t>Primary Impact: </a:t>
            </a:r>
            <a:r>
              <a:rPr lang="en-US" dirty="0"/>
              <a:t>What’s the damage? </a:t>
            </a:r>
            <a:r>
              <a:rPr lang="en-US" b="1" dirty="0"/>
              <a:t>1=Negligible</a:t>
            </a:r>
            <a:r>
              <a:rPr lang="en-US" dirty="0"/>
              <a:t> to </a:t>
            </a:r>
            <a:r>
              <a:rPr lang="en-US" b="1" dirty="0"/>
              <a:t>4=Catastrophic</a:t>
            </a:r>
          </a:p>
          <a:p>
            <a:pPr marL="1771650" lvl="0" indent="-1771650">
              <a:defRPr/>
            </a:pPr>
            <a:r>
              <a:rPr lang="en-US" b="1" dirty="0"/>
              <a:t>Secondary Impact: </a:t>
            </a:r>
            <a:r>
              <a:rPr lang="en-US" dirty="0"/>
              <a:t>What’s the outcome? Loss of function, downtime, evacuations. </a:t>
            </a:r>
            <a:r>
              <a:rPr lang="en-US" b="1" i="1" dirty="0"/>
              <a:t>1=Negligible </a:t>
            </a:r>
            <a:r>
              <a:rPr lang="en-US" dirty="0"/>
              <a:t>to</a:t>
            </a:r>
            <a:r>
              <a:rPr lang="en-US" b="1" i="1" dirty="0"/>
              <a:t> 4=High</a:t>
            </a:r>
            <a:endParaRPr lang="en-US" dirty="0"/>
          </a:p>
        </p:txBody>
      </p:sp>
    </p:spTree>
  </p:cSld>
  <p:clrMapOvr>
    <a:masterClrMapping/>
  </p:clrMapOvr>
  <p:transition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1"/>
          <p:cNvGrpSpPr/>
          <p:nvPr/>
        </p:nvGrpSpPr>
        <p:grpSpPr>
          <a:xfrm>
            <a:off x="152400" y="148167"/>
            <a:ext cx="3565716" cy="508000"/>
            <a:chOff x="5300380" y="113178"/>
            <a:chExt cx="3565716" cy="457200"/>
          </a:xfrm>
        </p:grpSpPr>
        <p:sp>
          <p:nvSpPr>
            <p:cNvPr id="26" name="TextBox 25"/>
            <p:cNvSpPr txBox="1"/>
            <p:nvPr/>
          </p:nvSpPr>
          <p:spPr>
            <a:xfrm>
              <a:off x="6705600" y="133350"/>
              <a:ext cx="2160496" cy="37394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5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Golden Rain Foundation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5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Emergency Operations Plan </a:t>
              </a:r>
            </a:p>
          </p:txBody>
        </p:sp>
        <p:pic>
          <p:nvPicPr>
            <p:cNvPr id="27" name="Picture 4" descr="Related image"/>
            <p:cNvPicPr preferRelativeResize="0"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5300380" y="113178"/>
              <a:ext cx="457200" cy="457200"/>
            </a:xfrm>
            <a:prstGeom prst="rect">
              <a:avLst/>
            </a:prstGeom>
            <a:noFill/>
          </p:spPr>
        </p:pic>
        <p:grpSp>
          <p:nvGrpSpPr>
            <p:cNvPr id="3" name="Group 16"/>
            <p:cNvGrpSpPr/>
            <p:nvPr/>
          </p:nvGrpSpPr>
          <p:grpSpPr>
            <a:xfrm>
              <a:off x="5638800" y="209549"/>
              <a:ext cx="1219200" cy="322966"/>
              <a:chOff x="914400" y="1200150"/>
              <a:chExt cx="2057400" cy="381355"/>
            </a:xfrm>
          </p:grpSpPr>
          <p:sp>
            <p:nvSpPr>
              <p:cNvPr id="29" name="TextBox 28"/>
              <p:cNvSpPr txBox="1"/>
              <p:nvPr/>
            </p:nvSpPr>
            <p:spPr>
              <a:xfrm>
                <a:off x="1100282" y="1200150"/>
                <a:ext cx="1676400" cy="27801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1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Myanmar Text" pitchFamily="34" charset="0"/>
                    <a:ea typeface="Microsoft YaHei Light" pitchFamily="34" charset="-122"/>
                    <a:cs typeface="Myanmar Text" pitchFamily="34" charset="0"/>
                  </a:rPr>
                  <a:t>ROSSMOOR</a:t>
                </a:r>
              </a:p>
            </p:txBody>
          </p:sp>
          <p:sp>
            <p:nvSpPr>
              <p:cNvPr id="30" name="TextBox 29"/>
              <p:cNvSpPr txBox="1"/>
              <p:nvPr/>
            </p:nvSpPr>
            <p:spPr>
              <a:xfrm>
                <a:off x="914400" y="1352550"/>
                <a:ext cx="2057400" cy="22895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Myanmar Text" pitchFamily="34" charset="0"/>
                    <a:ea typeface="Microsoft YaHei Light" pitchFamily="34" charset="-122"/>
                    <a:cs typeface="Myanmar Text" pitchFamily="34" charset="0"/>
                  </a:rPr>
                  <a:t>WALNUT CREEK</a:t>
                </a:r>
              </a:p>
            </p:txBody>
          </p:sp>
        </p:grpSp>
      </p:grpSp>
      <p:sp>
        <p:nvSpPr>
          <p:cNvPr id="20" name="TextBox 19"/>
          <p:cNvSpPr txBox="1"/>
          <p:nvPr/>
        </p:nvSpPr>
        <p:spPr>
          <a:xfrm>
            <a:off x="1981200" y="1104900"/>
            <a:ext cx="6096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Risk Assessment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Prioritization for Rossmoor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3718116" y="2628900"/>
            <a:ext cx="365760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en-US" sz="2800" b="1" dirty="0"/>
              <a:t>Earthquake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800" b="1" dirty="0"/>
              <a:t>Wildfire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800" b="1" dirty="0"/>
              <a:t>Severe Weather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800" b="1" dirty="0"/>
              <a:t>Landslide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800" b="1" dirty="0"/>
              <a:t>Flood</a:t>
            </a:r>
          </a:p>
          <a:p>
            <a:endParaRPr lang="en-US" sz="2800" dirty="0"/>
          </a:p>
        </p:txBody>
      </p:sp>
      <p:sp>
        <p:nvSpPr>
          <p:cNvPr id="11" name="Freeform 10"/>
          <p:cNvSpPr/>
          <p:nvPr/>
        </p:nvSpPr>
        <p:spPr>
          <a:xfrm>
            <a:off x="152400" y="876300"/>
            <a:ext cx="1645920" cy="1188720"/>
          </a:xfrm>
          <a:custGeom>
            <a:avLst/>
            <a:gdLst>
              <a:gd name="connsiteX0" fmla="*/ 10633 w 2296633"/>
              <a:gd name="connsiteY0" fmla="*/ 0 h 1828800"/>
              <a:gd name="connsiteX1" fmla="*/ 1722475 w 2296633"/>
              <a:gd name="connsiteY1" fmla="*/ 0 h 1828800"/>
              <a:gd name="connsiteX2" fmla="*/ 2296633 w 2296633"/>
              <a:gd name="connsiteY2" fmla="*/ 882502 h 1828800"/>
              <a:gd name="connsiteX3" fmla="*/ 1754372 w 2296633"/>
              <a:gd name="connsiteY3" fmla="*/ 1828800 h 1828800"/>
              <a:gd name="connsiteX4" fmla="*/ 0 w 2296633"/>
              <a:gd name="connsiteY4" fmla="*/ 1807535 h 1828800"/>
              <a:gd name="connsiteX5" fmla="*/ 10633 w 2296633"/>
              <a:gd name="connsiteY5" fmla="*/ 0 h 1828800"/>
              <a:gd name="connsiteX0" fmla="*/ 10633 w 2296633"/>
              <a:gd name="connsiteY0" fmla="*/ 0 h 1828800"/>
              <a:gd name="connsiteX1" fmla="*/ 1722475 w 2296633"/>
              <a:gd name="connsiteY1" fmla="*/ 0 h 1828800"/>
              <a:gd name="connsiteX2" fmla="*/ 2296633 w 2296633"/>
              <a:gd name="connsiteY2" fmla="*/ 882502 h 1828800"/>
              <a:gd name="connsiteX3" fmla="*/ 1754372 w 2296633"/>
              <a:gd name="connsiteY3" fmla="*/ 1828800 h 1828800"/>
              <a:gd name="connsiteX4" fmla="*/ 0 w 2296633"/>
              <a:gd name="connsiteY4" fmla="*/ 1807535 h 1828800"/>
              <a:gd name="connsiteX5" fmla="*/ 10633 w 2296633"/>
              <a:gd name="connsiteY5" fmla="*/ 0 h 1828800"/>
              <a:gd name="connsiteX0" fmla="*/ 10633 w 2296633"/>
              <a:gd name="connsiteY0" fmla="*/ 0 h 1828800"/>
              <a:gd name="connsiteX1" fmla="*/ 1722475 w 2296633"/>
              <a:gd name="connsiteY1" fmla="*/ 0 h 1828800"/>
              <a:gd name="connsiteX2" fmla="*/ 2296633 w 2296633"/>
              <a:gd name="connsiteY2" fmla="*/ 882502 h 1828800"/>
              <a:gd name="connsiteX3" fmla="*/ 1754372 w 2296633"/>
              <a:gd name="connsiteY3" fmla="*/ 1828800 h 1828800"/>
              <a:gd name="connsiteX4" fmla="*/ 0 w 2296633"/>
              <a:gd name="connsiteY4" fmla="*/ 1807535 h 1828800"/>
              <a:gd name="connsiteX5" fmla="*/ 10633 w 2296633"/>
              <a:gd name="connsiteY5" fmla="*/ 0 h 1828800"/>
              <a:gd name="connsiteX0" fmla="*/ 10633 w 2296633"/>
              <a:gd name="connsiteY0" fmla="*/ 0 h 1828800"/>
              <a:gd name="connsiteX1" fmla="*/ 1722475 w 2296633"/>
              <a:gd name="connsiteY1" fmla="*/ 0 h 1828800"/>
              <a:gd name="connsiteX2" fmla="*/ 2296633 w 2296633"/>
              <a:gd name="connsiteY2" fmla="*/ 882502 h 1828800"/>
              <a:gd name="connsiteX3" fmla="*/ 1754372 w 2296633"/>
              <a:gd name="connsiteY3" fmla="*/ 1828800 h 1828800"/>
              <a:gd name="connsiteX4" fmla="*/ 0 w 2296633"/>
              <a:gd name="connsiteY4" fmla="*/ 1807535 h 1828800"/>
              <a:gd name="connsiteX5" fmla="*/ 10633 w 2296633"/>
              <a:gd name="connsiteY5" fmla="*/ 0 h 1828800"/>
              <a:gd name="connsiteX0" fmla="*/ 10633 w 2296633"/>
              <a:gd name="connsiteY0" fmla="*/ 0 h 1828800"/>
              <a:gd name="connsiteX1" fmla="*/ 1722475 w 2296633"/>
              <a:gd name="connsiteY1" fmla="*/ 0 h 1828800"/>
              <a:gd name="connsiteX2" fmla="*/ 2296633 w 2296633"/>
              <a:gd name="connsiteY2" fmla="*/ 882502 h 1828800"/>
              <a:gd name="connsiteX3" fmla="*/ 1754372 w 2296633"/>
              <a:gd name="connsiteY3" fmla="*/ 1828800 h 1828800"/>
              <a:gd name="connsiteX4" fmla="*/ 0 w 2296633"/>
              <a:gd name="connsiteY4" fmla="*/ 1807535 h 1828800"/>
              <a:gd name="connsiteX5" fmla="*/ 10633 w 2296633"/>
              <a:gd name="connsiteY5" fmla="*/ 0 h 1828800"/>
              <a:gd name="connsiteX0" fmla="*/ 10633 w 2296633"/>
              <a:gd name="connsiteY0" fmla="*/ 0 h 1828800"/>
              <a:gd name="connsiteX1" fmla="*/ 1722475 w 2296633"/>
              <a:gd name="connsiteY1" fmla="*/ 0 h 1828800"/>
              <a:gd name="connsiteX2" fmla="*/ 2296633 w 2296633"/>
              <a:gd name="connsiteY2" fmla="*/ 882502 h 1828800"/>
              <a:gd name="connsiteX3" fmla="*/ 1754372 w 2296633"/>
              <a:gd name="connsiteY3" fmla="*/ 1828800 h 1828800"/>
              <a:gd name="connsiteX4" fmla="*/ 0 w 2296633"/>
              <a:gd name="connsiteY4" fmla="*/ 1807535 h 1828800"/>
              <a:gd name="connsiteX5" fmla="*/ 10633 w 2296633"/>
              <a:gd name="connsiteY5" fmla="*/ 0 h 1828800"/>
              <a:gd name="connsiteX0" fmla="*/ 10633 w 2296633"/>
              <a:gd name="connsiteY0" fmla="*/ 0 h 1828800"/>
              <a:gd name="connsiteX1" fmla="*/ 1722475 w 2296633"/>
              <a:gd name="connsiteY1" fmla="*/ 0 h 1828800"/>
              <a:gd name="connsiteX2" fmla="*/ 2296633 w 2296633"/>
              <a:gd name="connsiteY2" fmla="*/ 882502 h 1828800"/>
              <a:gd name="connsiteX3" fmla="*/ 1754372 w 2296633"/>
              <a:gd name="connsiteY3" fmla="*/ 1828800 h 1828800"/>
              <a:gd name="connsiteX4" fmla="*/ 0 w 2296633"/>
              <a:gd name="connsiteY4" fmla="*/ 1807535 h 1828800"/>
              <a:gd name="connsiteX5" fmla="*/ 10633 w 2296633"/>
              <a:gd name="connsiteY5" fmla="*/ 0 h 1828800"/>
              <a:gd name="connsiteX0" fmla="*/ 10633 w 2296633"/>
              <a:gd name="connsiteY0" fmla="*/ 0 h 1828800"/>
              <a:gd name="connsiteX1" fmla="*/ 1722475 w 2296633"/>
              <a:gd name="connsiteY1" fmla="*/ 0 h 1828800"/>
              <a:gd name="connsiteX2" fmla="*/ 2296633 w 2296633"/>
              <a:gd name="connsiteY2" fmla="*/ 882502 h 1828800"/>
              <a:gd name="connsiteX3" fmla="*/ 1754372 w 2296633"/>
              <a:gd name="connsiteY3" fmla="*/ 1828800 h 1828800"/>
              <a:gd name="connsiteX4" fmla="*/ 0 w 2296633"/>
              <a:gd name="connsiteY4" fmla="*/ 1807535 h 1828800"/>
              <a:gd name="connsiteX5" fmla="*/ 10633 w 2296633"/>
              <a:gd name="connsiteY5" fmla="*/ 0 h 1828800"/>
              <a:gd name="connsiteX0" fmla="*/ 10633 w 2296633"/>
              <a:gd name="connsiteY0" fmla="*/ 0 h 1828800"/>
              <a:gd name="connsiteX1" fmla="*/ 1722475 w 2296633"/>
              <a:gd name="connsiteY1" fmla="*/ 0 h 1828800"/>
              <a:gd name="connsiteX2" fmla="*/ 2296633 w 2296633"/>
              <a:gd name="connsiteY2" fmla="*/ 882502 h 1828800"/>
              <a:gd name="connsiteX3" fmla="*/ 1754372 w 2296633"/>
              <a:gd name="connsiteY3" fmla="*/ 1828800 h 1828800"/>
              <a:gd name="connsiteX4" fmla="*/ 0 w 2296633"/>
              <a:gd name="connsiteY4" fmla="*/ 1807535 h 1828800"/>
              <a:gd name="connsiteX5" fmla="*/ 10633 w 2296633"/>
              <a:gd name="connsiteY5" fmla="*/ 0 h 1828800"/>
              <a:gd name="connsiteX0" fmla="*/ 10633 w 2302983"/>
              <a:gd name="connsiteY0" fmla="*/ 0 h 1828800"/>
              <a:gd name="connsiteX1" fmla="*/ 1722475 w 2302983"/>
              <a:gd name="connsiteY1" fmla="*/ 0 h 1828800"/>
              <a:gd name="connsiteX2" fmla="*/ 2302983 w 2302983"/>
              <a:gd name="connsiteY2" fmla="*/ 895202 h 1828800"/>
              <a:gd name="connsiteX3" fmla="*/ 1754372 w 2302983"/>
              <a:gd name="connsiteY3" fmla="*/ 1828800 h 1828800"/>
              <a:gd name="connsiteX4" fmla="*/ 0 w 2302983"/>
              <a:gd name="connsiteY4" fmla="*/ 1807535 h 1828800"/>
              <a:gd name="connsiteX5" fmla="*/ 10633 w 2302983"/>
              <a:gd name="connsiteY5" fmla="*/ 0 h 1828800"/>
              <a:gd name="connsiteX0" fmla="*/ 10633 w 2302983"/>
              <a:gd name="connsiteY0" fmla="*/ 0 h 1828800"/>
              <a:gd name="connsiteX1" fmla="*/ 1722475 w 2302983"/>
              <a:gd name="connsiteY1" fmla="*/ 0 h 1828800"/>
              <a:gd name="connsiteX2" fmla="*/ 2302983 w 2302983"/>
              <a:gd name="connsiteY2" fmla="*/ 895202 h 1828800"/>
              <a:gd name="connsiteX3" fmla="*/ 1754372 w 2302983"/>
              <a:gd name="connsiteY3" fmla="*/ 1828800 h 1828800"/>
              <a:gd name="connsiteX4" fmla="*/ 0 w 2302983"/>
              <a:gd name="connsiteY4" fmla="*/ 1807535 h 1828800"/>
              <a:gd name="connsiteX5" fmla="*/ 10633 w 2302983"/>
              <a:gd name="connsiteY5" fmla="*/ 0 h 1828800"/>
              <a:gd name="connsiteX0" fmla="*/ 10633 w 2302983"/>
              <a:gd name="connsiteY0" fmla="*/ 0 h 1828800"/>
              <a:gd name="connsiteX1" fmla="*/ 1722475 w 2302983"/>
              <a:gd name="connsiteY1" fmla="*/ 0 h 1828800"/>
              <a:gd name="connsiteX2" fmla="*/ 2302983 w 2302983"/>
              <a:gd name="connsiteY2" fmla="*/ 895202 h 1828800"/>
              <a:gd name="connsiteX3" fmla="*/ 1754372 w 2302983"/>
              <a:gd name="connsiteY3" fmla="*/ 1828800 h 1828800"/>
              <a:gd name="connsiteX4" fmla="*/ 0 w 2302983"/>
              <a:gd name="connsiteY4" fmla="*/ 1807535 h 1828800"/>
              <a:gd name="connsiteX5" fmla="*/ 10633 w 2302983"/>
              <a:gd name="connsiteY5" fmla="*/ 0 h 1828800"/>
              <a:gd name="connsiteX0" fmla="*/ 10633 w 2302983"/>
              <a:gd name="connsiteY0" fmla="*/ 0 h 1828800"/>
              <a:gd name="connsiteX1" fmla="*/ 1722475 w 2302983"/>
              <a:gd name="connsiteY1" fmla="*/ 0 h 1828800"/>
              <a:gd name="connsiteX2" fmla="*/ 2302983 w 2302983"/>
              <a:gd name="connsiteY2" fmla="*/ 895202 h 1828800"/>
              <a:gd name="connsiteX3" fmla="*/ 1754372 w 2302983"/>
              <a:gd name="connsiteY3" fmla="*/ 1828800 h 1828800"/>
              <a:gd name="connsiteX4" fmla="*/ 0 w 2302983"/>
              <a:gd name="connsiteY4" fmla="*/ 1807535 h 1828800"/>
              <a:gd name="connsiteX5" fmla="*/ 10633 w 2302983"/>
              <a:gd name="connsiteY5" fmla="*/ 0 h 1828800"/>
              <a:gd name="connsiteX0" fmla="*/ 10633 w 2302983"/>
              <a:gd name="connsiteY0" fmla="*/ 0 h 1828800"/>
              <a:gd name="connsiteX1" fmla="*/ 1722475 w 2302983"/>
              <a:gd name="connsiteY1" fmla="*/ 0 h 1828800"/>
              <a:gd name="connsiteX2" fmla="*/ 2302983 w 2302983"/>
              <a:gd name="connsiteY2" fmla="*/ 895202 h 1828800"/>
              <a:gd name="connsiteX3" fmla="*/ 1754372 w 2302983"/>
              <a:gd name="connsiteY3" fmla="*/ 1828800 h 1828800"/>
              <a:gd name="connsiteX4" fmla="*/ 0 w 2302983"/>
              <a:gd name="connsiteY4" fmla="*/ 1807535 h 1828800"/>
              <a:gd name="connsiteX5" fmla="*/ 10633 w 2302983"/>
              <a:gd name="connsiteY5" fmla="*/ 0 h 1828800"/>
              <a:gd name="connsiteX0" fmla="*/ 10633 w 2302983"/>
              <a:gd name="connsiteY0" fmla="*/ 0 h 1828800"/>
              <a:gd name="connsiteX1" fmla="*/ 1722475 w 2302983"/>
              <a:gd name="connsiteY1" fmla="*/ 0 h 1828800"/>
              <a:gd name="connsiteX2" fmla="*/ 2302983 w 2302983"/>
              <a:gd name="connsiteY2" fmla="*/ 895202 h 1828800"/>
              <a:gd name="connsiteX3" fmla="*/ 1754372 w 2302983"/>
              <a:gd name="connsiteY3" fmla="*/ 1828800 h 1828800"/>
              <a:gd name="connsiteX4" fmla="*/ 0 w 2302983"/>
              <a:gd name="connsiteY4" fmla="*/ 1807535 h 1828800"/>
              <a:gd name="connsiteX5" fmla="*/ 10633 w 2302983"/>
              <a:gd name="connsiteY5" fmla="*/ 0 h 1828800"/>
              <a:gd name="connsiteX0" fmla="*/ 10633 w 2302983"/>
              <a:gd name="connsiteY0" fmla="*/ 0 h 1828800"/>
              <a:gd name="connsiteX1" fmla="*/ 1722475 w 2302983"/>
              <a:gd name="connsiteY1" fmla="*/ 0 h 1828800"/>
              <a:gd name="connsiteX2" fmla="*/ 2302983 w 2302983"/>
              <a:gd name="connsiteY2" fmla="*/ 895202 h 1828800"/>
              <a:gd name="connsiteX3" fmla="*/ 1754372 w 2302983"/>
              <a:gd name="connsiteY3" fmla="*/ 1828800 h 1828800"/>
              <a:gd name="connsiteX4" fmla="*/ 0 w 2302983"/>
              <a:gd name="connsiteY4" fmla="*/ 1807535 h 1828800"/>
              <a:gd name="connsiteX5" fmla="*/ 10633 w 2302983"/>
              <a:gd name="connsiteY5" fmla="*/ 0 h 1828800"/>
              <a:gd name="connsiteX0" fmla="*/ 10633 w 2302983"/>
              <a:gd name="connsiteY0" fmla="*/ 0 h 1828800"/>
              <a:gd name="connsiteX1" fmla="*/ 1722475 w 2302983"/>
              <a:gd name="connsiteY1" fmla="*/ 0 h 1828800"/>
              <a:gd name="connsiteX2" fmla="*/ 2302983 w 2302983"/>
              <a:gd name="connsiteY2" fmla="*/ 895202 h 1828800"/>
              <a:gd name="connsiteX3" fmla="*/ 1754372 w 2302983"/>
              <a:gd name="connsiteY3" fmla="*/ 1828800 h 1828800"/>
              <a:gd name="connsiteX4" fmla="*/ 0 w 2302983"/>
              <a:gd name="connsiteY4" fmla="*/ 1807535 h 1828800"/>
              <a:gd name="connsiteX5" fmla="*/ 10633 w 2302983"/>
              <a:gd name="connsiteY5" fmla="*/ 0 h 1828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302983" h="1828800">
                <a:moveTo>
                  <a:pt x="10633" y="0"/>
                </a:moveTo>
                <a:lnTo>
                  <a:pt x="1722475" y="0"/>
                </a:lnTo>
                <a:cubicBezTo>
                  <a:pt x="2015461" y="211617"/>
                  <a:pt x="2302097" y="747085"/>
                  <a:pt x="2302983" y="895202"/>
                </a:cubicBezTo>
                <a:cubicBezTo>
                  <a:pt x="2300029" y="1083635"/>
                  <a:pt x="1985926" y="1532417"/>
                  <a:pt x="1754372" y="1828800"/>
                </a:cubicBezTo>
                <a:lnTo>
                  <a:pt x="0" y="1807535"/>
                </a:lnTo>
                <a:cubicBezTo>
                  <a:pt x="3544" y="1205023"/>
                  <a:pt x="7089" y="602512"/>
                  <a:pt x="10633" y="0"/>
                </a:cubicBezTo>
                <a:close/>
              </a:path>
            </a:pathLst>
          </a:custGeom>
          <a:gradFill>
            <a:gsLst>
              <a:gs pos="0">
                <a:srgbClr val="000066"/>
              </a:gs>
              <a:gs pos="99000">
                <a:schemeClr val="accent5">
                  <a:lumMod val="75000"/>
                </a:schemeClr>
              </a:gs>
            </a:gsLst>
            <a:lin ang="5400000" scaled="0"/>
          </a:gradFill>
          <a:ln w="57150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rtlCol="0" anchor="t" anchorCtr="0"/>
          <a:lstStyle/>
          <a:p>
            <a:r>
              <a:rPr lang="en-US" sz="2000" b="1" dirty="0"/>
              <a:t>Step 2</a:t>
            </a:r>
            <a:r>
              <a:rPr lang="en-US" sz="1600" dirty="0"/>
              <a:t/>
            </a:r>
            <a:br>
              <a:rPr lang="en-US" sz="1600" dirty="0"/>
            </a:br>
            <a:r>
              <a:rPr lang="en-US" sz="1600" b="1" dirty="0"/>
              <a:t>Understand </a:t>
            </a:r>
            <a:br>
              <a:rPr lang="en-US" sz="1600" b="1" dirty="0"/>
            </a:br>
            <a:r>
              <a:rPr lang="en-US" sz="1600" b="1" dirty="0"/>
              <a:t>the</a:t>
            </a:r>
            <a:br>
              <a:rPr lang="en-US" sz="1600" b="1" dirty="0"/>
            </a:br>
            <a:r>
              <a:rPr lang="en-US" sz="1600" b="1" dirty="0"/>
              <a:t>Situation</a:t>
            </a:r>
          </a:p>
        </p:txBody>
      </p:sp>
    </p:spTree>
  </p:cSld>
  <p:clrMapOvr>
    <a:masterClrMapping/>
  </p:clrMapOvr>
  <p:transition/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31117</TotalTime>
  <Words>981</Words>
  <Application>Microsoft Office PowerPoint</Application>
  <PresentationFormat>On-screen Show (16:10)</PresentationFormat>
  <Paragraphs>287</Paragraphs>
  <Slides>21</Slides>
  <Notes>13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2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YOU’RE ON YOUR OWN</vt:lpstr>
      <vt:lpstr>  Rossmoor Notifications</vt:lpstr>
      <vt:lpstr>Slide 21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David Lopez</dc:creator>
  <cp:lastModifiedBy>Pat Hutchison</cp:lastModifiedBy>
  <cp:revision>160</cp:revision>
  <dcterms:created xsi:type="dcterms:W3CDTF">2019-03-24T22:54:34Z</dcterms:created>
  <dcterms:modified xsi:type="dcterms:W3CDTF">2020-08-05T21:05:36Z</dcterms:modified>
</cp:coreProperties>
</file>