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4"/>
  </p:notesMasterIdLst>
  <p:sldIdLst>
    <p:sldId id="262" r:id="rId2"/>
    <p:sldId id="256" r:id="rId3"/>
    <p:sldId id="258" r:id="rId4"/>
    <p:sldId id="257" r:id="rId5"/>
    <p:sldId id="276" r:id="rId6"/>
    <p:sldId id="281" r:id="rId7"/>
    <p:sldId id="278" r:id="rId8"/>
    <p:sldId id="283" r:id="rId9"/>
    <p:sldId id="274" r:id="rId10"/>
    <p:sldId id="275" r:id="rId11"/>
    <p:sldId id="260" r:id="rId12"/>
    <p:sldId id="263" r:id="rId13"/>
    <p:sldId id="285" r:id="rId14"/>
    <p:sldId id="268" r:id="rId15"/>
    <p:sldId id="284" r:id="rId16"/>
    <p:sldId id="277" r:id="rId17"/>
    <p:sldId id="290" r:id="rId18"/>
    <p:sldId id="286" r:id="rId19"/>
    <p:sldId id="294" r:id="rId20"/>
    <p:sldId id="291" r:id="rId21"/>
    <p:sldId id="292" r:id="rId22"/>
    <p:sldId id="282" r:id="rId23"/>
    <p:sldId id="267" r:id="rId24"/>
    <p:sldId id="293" r:id="rId25"/>
    <p:sldId id="270" r:id="rId26"/>
    <p:sldId id="295" r:id="rId27"/>
    <p:sldId id="280" r:id="rId28"/>
    <p:sldId id="264" r:id="rId29"/>
    <p:sldId id="272" r:id="rId30"/>
    <p:sldId id="271" r:id="rId31"/>
    <p:sldId id="296" r:id="rId32"/>
    <p:sldId id="27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6" autoAdjust="0"/>
    <p:restoredTop sz="74971" autoAdjust="0"/>
  </p:normalViewPr>
  <p:slideViewPr>
    <p:cSldViewPr>
      <p:cViewPr varScale="1">
        <p:scale>
          <a:sx n="51" d="100"/>
          <a:sy n="51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675C8-1FE3-42BE-A038-EB9DFD16E2A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A9DCA-A4DE-4F80-AC1D-AA7456CF7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1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9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  <a:p>
            <a:endParaRPr lang="en-US" dirty="0"/>
          </a:p>
          <a:p>
            <a:r>
              <a:rPr lang="en-US" dirty="0"/>
              <a:t>54 occurred in</a:t>
            </a:r>
            <a:r>
              <a:rPr lang="en-US" baseline="0" dirty="0"/>
              <a:t> Lots/Entryways</a:t>
            </a:r>
          </a:p>
          <a:p>
            <a:r>
              <a:rPr lang="en-US" baseline="0" dirty="0"/>
              <a:t>20 occurred at the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74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Dennis/Molly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5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24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8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  <a:p>
            <a:endParaRPr lang="en-US" dirty="0"/>
          </a:p>
          <a:p>
            <a:r>
              <a:rPr lang="en-US" dirty="0"/>
              <a:t>Power outages examples recently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201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00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39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73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  <a:p>
            <a:endParaRPr lang="en-US" dirty="0"/>
          </a:p>
          <a:p>
            <a:r>
              <a:rPr lang="en-US" dirty="0"/>
              <a:t>Keep an</a:t>
            </a:r>
            <a:r>
              <a:rPr lang="en-US" baseline="0" dirty="0"/>
              <a:t> eye out </a:t>
            </a:r>
            <a:r>
              <a:rPr lang="en-US" dirty="0"/>
              <a:t>CERT Features</a:t>
            </a:r>
            <a:r>
              <a:rPr lang="en-US" baseline="0" dirty="0"/>
              <a:t> in Rossmoor News – you could be the next feature! Everyone has something to contribute</a:t>
            </a:r>
          </a:p>
          <a:p>
            <a:endParaRPr lang="en-US" baseline="0" dirty="0"/>
          </a:p>
          <a:p>
            <a:r>
              <a:rPr lang="en-US" baseline="0" dirty="0"/>
              <a:t>EPO – entry coordinators – do you know who your entry coordinator is? Are you interested in helping? Do you know who your neighbors are, what they may need?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08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77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466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07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  <a:p>
            <a:endParaRPr lang="en-US" dirty="0"/>
          </a:p>
          <a:p>
            <a:r>
              <a:rPr lang="en-US" dirty="0"/>
              <a:t>Securitas Officers also carry fire extinguishers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83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87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  <a:p>
            <a:endParaRPr lang="en-US" dirty="0"/>
          </a:p>
          <a:p>
            <a:r>
              <a:rPr lang="en-US" dirty="0"/>
              <a:t>Teaser for upcoming Emergency</a:t>
            </a:r>
            <a:r>
              <a:rPr lang="en-US" baseline="0" dirty="0"/>
              <a:t> activities, plans…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497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21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Note: The three north entrances all exit on Tice Valley Blvd and share access roads.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11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Dennis/Molly</a:t>
            </a:r>
          </a:p>
          <a:p>
            <a:endParaRPr lang="en-US" dirty="0"/>
          </a:p>
          <a:p>
            <a:r>
              <a:rPr lang="en-US" dirty="0"/>
              <a:t>Talk about RMP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117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  <a:p>
            <a:endParaRPr lang="en-US" dirty="0"/>
          </a:p>
          <a:p>
            <a:r>
              <a:rPr lang="en-US" dirty="0"/>
              <a:t>Now have over 6,000 registered</a:t>
            </a:r>
          </a:p>
          <a:p>
            <a:endParaRPr lang="en-US" dirty="0"/>
          </a:p>
          <a:p>
            <a:r>
              <a:rPr lang="en-US" dirty="0"/>
              <a:t>Channel 28/</a:t>
            </a:r>
            <a:r>
              <a:rPr lang="en-US" baseline="0" dirty="0"/>
              <a:t> Rossmoor news also a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41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660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65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959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401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Evacuation</a:t>
            </a:r>
            <a:r>
              <a:rPr lang="en-US" baseline="0"/>
              <a:t> consultants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34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92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  <a:p>
            <a:endParaRPr lang="en-US" dirty="0"/>
          </a:p>
          <a:p>
            <a:r>
              <a:rPr lang="en-US" dirty="0"/>
              <a:t>1.1 million manual</a:t>
            </a:r>
          </a:p>
          <a:p>
            <a:endParaRPr lang="en-US" dirty="0"/>
          </a:p>
          <a:p>
            <a:r>
              <a:rPr lang="en-US" dirty="0"/>
              <a:t>9,700</a:t>
            </a:r>
            <a:r>
              <a:rPr lang="en-US" baseline="0" dirty="0"/>
              <a:t> renewals</a:t>
            </a:r>
          </a:p>
          <a:p>
            <a:r>
              <a:rPr lang="en-US" baseline="0" dirty="0"/>
              <a:t>2,300 </a:t>
            </a:r>
            <a:r>
              <a:rPr lang="en-US" baseline="0" dirty="0" err="1"/>
              <a:t>rfids</a:t>
            </a:r>
            <a:r>
              <a:rPr lang="en-US" baseline="0" dirty="0"/>
              <a:t> issued</a:t>
            </a:r>
          </a:p>
          <a:p>
            <a:r>
              <a:rPr lang="en-US" baseline="0" dirty="0"/>
              <a:t>1200 ID cards issued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85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10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21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9DCA-A4DE-4F80-AC1D-AA7456CF7A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41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CBCE69-A28A-4B42-A409-8FDF4316FD7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5AB1E9-7E68-439A-8FB1-5020441CC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O3tj7mmrMgCFQsuiAodeVcAYg&amp;url=https://www.kickstarter.com/projects/1700755582/myth-0&amp;psig=AFQjCNGvgwN5EbXB_tPwBXn4X0rEVVRqYg&amp;ust=14441675996293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s://local.nixle.com/signup/widget/g/28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2" y="1920812"/>
            <a:ext cx="8495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April 1, 2019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 Safety Manager Duties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Securitas Site Manager Duties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GRF and Securitas Emergency Response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Rumors, Myths and Realities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505" y="4533936"/>
            <a:ext cx="39763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29136"/>
            <a:ext cx="286370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45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Traffic/Pedestrian Safety</a:t>
            </a:r>
          </a:p>
        </p:txBody>
      </p:sp>
      <p:pic>
        <p:nvPicPr>
          <p:cNvPr id="2050" name="Picture 2" descr="Image result for reality street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9088">
            <a:off x="5689833" y="180022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a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05255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1471630"/>
              </p:ext>
            </p:extLst>
          </p:nvPr>
        </p:nvGraphicFramePr>
        <p:xfrm>
          <a:off x="609600" y="4419600"/>
          <a:ext cx="76962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b="1" dirty="0"/>
                        <a:t>Non-Injury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29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r>
              <a:rPr lang="en-US" dirty="0"/>
              <a:t>Emergency/Disaster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0258" y="1905000"/>
            <a:ext cx="4040188" cy="838200"/>
          </a:xfrm>
        </p:spPr>
        <p:txBody>
          <a:bodyPr/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Golden Rain Foundation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5784" y="1801201"/>
            <a:ext cx="4041775" cy="838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Securitas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4041648" cy="3913632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Emergency Response Plan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Hazards Plan</a:t>
            </a:r>
          </a:p>
          <a:p>
            <a:pPr lvl="1"/>
            <a:r>
              <a: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 event specific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Follows ICS</a:t>
            </a:r>
          </a:p>
          <a:p>
            <a:pPr lvl="1"/>
            <a:r>
              <a: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GRF emergency management</a:t>
            </a:r>
          </a:p>
          <a:p>
            <a:pPr lvl="1"/>
            <a:r>
              <a: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Allocation of resources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Integrated with CERT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Supplies for Staff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7790" y="2971800"/>
            <a:ext cx="4041648" cy="3611435"/>
          </a:xfrm>
        </p:spPr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Integrated Response Plan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Immediate Response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 activate GRF EOC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GRF Facility Survey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Access to Additional Personnel/Resources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Supplies for Staff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6215">
            <a:off x="7289108" y="909950"/>
            <a:ext cx="1310250" cy="116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57298">
            <a:off x="445811" y="990670"/>
            <a:ext cx="1213787" cy="908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2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422" y="269197"/>
            <a:ext cx="82296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GRF WILL TAKE CARE OF ALL MY NEEDS AFTER A DISASTER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937" y="2590800"/>
            <a:ext cx="4056316" cy="2214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0012" y="2624328"/>
            <a:ext cx="2461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 prepared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a plan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 informed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Food/Water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Medical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805762"/>
            <a:ext cx="4518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GRF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Faster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Dedicated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Clubhouses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Red Cross MOU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2" descr="Image result for shelter in plac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70" y="4949147"/>
            <a:ext cx="2531747" cy="146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80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60" y="304800"/>
            <a:ext cx="8229600" cy="1600200"/>
          </a:xfrm>
        </p:spPr>
        <p:txBody>
          <a:bodyPr/>
          <a:lstStyle/>
          <a:p>
            <a:r>
              <a:rPr lang="en-US" sz="4800" dirty="0"/>
              <a:t>IN A DISASTER, </a:t>
            </a:r>
            <a:br>
              <a:rPr lang="en-US" sz="4800" dirty="0"/>
            </a:br>
            <a:r>
              <a:rPr lang="en-US" sz="4800" b="1" u="sng" dirty="0">
                <a:effectLst/>
              </a:rPr>
              <a:t>YOU’RE ON YOU OWN</a:t>
            </a:r>
          </a:p>
        </p:txBody>
      </p:sp>
      <p:pic>
        <p:nvPicPr>
          <p:cNvPr id="1027" name="Picture 3" descr="C:\Users\ssm\Desktop\EPO PICS\reality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60" y="2227354"/>
            <a:ext cx="3529940" cy="38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5740" y="2438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Y.O.Y.O.</a:t>
            </a:r>
          </a:p>
        </p:txBody>
      </p:sp>
      <p:pic>
        <p:nvPicPr>
          <p:cNvPr id="1028" name="Picture 4" descr="C:\Users\ssm\Desktop\EPO PICS\YOY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2059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sm\Desktop\EPO PICS\YOY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66804"/>
            <a:ext cx="1835399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3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1213">
            <a:off x="3953985" y="2499757"/>
            <a:ext cx="1882229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80" y="2872422"/>
            <a:ext cx="5244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PERSONAL RESPONSIBILITY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Develop a personal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Maintain extra medications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Discuss with medical providers/suppliers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31" y="432832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SUPPLEMENTAL OXYGEN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Medical treatment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Prescription/certification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Discuss with medical provider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GRF has limited supply of oxygen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EMT emergency 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Pre-hospitalization and short term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dbell\Desktop\Re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1845">
            <a:off x="6506047" y="2892817"/>
            <a:ext cx="1923106" cy="157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20769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GRF CANNOT PROVIDE MEDICAL SUPPLIES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099" y="4558497"/>
            <a:ext cx="2219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3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152400"/>
            <a:ext cx="8229600" cy="1600200"/>
          </a:xfrm>
        </p:spPr>
        <p:txBody>
          <a:bodyPr/>
          <a:lstStyle/>
          <a:p>
            <a:r>
              <a:rPr lang="en-US" sz="4000" dirty="0"/>
              <a:t>Rossmoor Residents will Not be Equipped to Handle a Disaster</a:t>
            </a:r>
          </a:p>
        </p:txBody>
      </p:sp>
      <p:pic>
        <p:nvPicPr>
          <p:cNvPr id="3075" name="Picture 3" descr="C:\Users\ssm\Desktop\EPO PICS\hurricane-harvey-nursing-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43" y="1752600"/>
            <a:ext cx="3543300" cy="47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m\Desktop\EPO PICS\920x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79"/>
          <a:stretch/>
        </p:blipFill>
        <p:spPr bwMode="auto">
          <a:xfrm>
            <a:off x="4038600" y="3733800"/>
            <a:ext cx="4650568" cy="2993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sm\Desktop\EPO PICS\fall risk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83278"/>
            <a:ext cx="4724400" cy="188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sm\Desktop\EPO PICS\rumor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429" y="2037806"/>
            <a:ext cx="4038600" cy="4153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26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5" y="914400"/>
            <a:ext cx="8229600" cy="1600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Care Providers are Required to Assist in a Disaster</a:t>
            </a:r>
          </a:p>
        </p:txBody>
      </p:sp>
      <p:pic>
        <p:nvPicPr>
          <p:cNvPr id="1026" name="Picture 2" descr="Image result for careg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81" y="47244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are provid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948"/>
            <a:ext cx="2862706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3042">
            <a:off x="702263" y="2118234"/>
            <a:ext cx="3456622" cy="1887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1761" y="4876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Talk to your Care Providers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Determine what they </a:t>
            </a:r>
            <a:r>
              <a:rPr lang="en-US" sz="2400" b="1" dirty="0">
                <a:solidFill>
                  <a:schemeClr val="accent1"/>
                </a:solidFill>
              </a:rPr>
              <a:t>will/won’t</a:t>
            </a:r>
            <a:r>
              <a:rPr lang="en-US" sz="2400" dirty="0">
                <a:solidFill>
                  <a:schemeClr val="accent1"/>
                </a:solidFill>
              </a:rPr>
              <a:t> do during a disaster</a:t>
            </a:r>
          </a:p>
        </p:txBody>
      </p:sp>
    </p:spTree>
    <p:extLst>
      <p:ext uri="{BB962C8B-B14F-4D97-AF65-F5344CB8AC3E}">
        <p14:creationId xmlns:p14="http://schemas.microsoft.com/office/powerpoint/2010/main" xmlns="" val="14536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</a:t>
            </a:r>
            <a:r>
              <a:rPr lang="en-US" u="sng" dirty="0"/>
              <a:t>Community</a:t>
            </a:r>
            <a:r>
              <a:rPr lang="en-US" dirty="0"/>
              <a:t>, You Can Be Prepared!</a:t>
            </a:r>
          </a:p>
        </p:txBody>
      </p:sp>
      <p:pic>
        <p:nvPicPr>
          <p:cNvPr id="3" name="Picture 2" descr="C:\Users\ssm\Desktop\EPO PICS\REALITY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222671" cy="42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6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752600"/>
          </a:xfrm>
        </p:spPr>
        <p:txBody>
          <a:bodyPr/>
          <a:lstStyle/>
          <a:p>
            <a:r>
              <a:rPr lang="en-US" dirty="0"/>
              <a:t>EPO and CERT </a:t>
            </a:r>
            <a:br>
              <a:rPr lang="en-US" dirty="0"/>
            </a:br>
            <a:r>
              <a:rPr lang="en-US" dirty="0"/>
              <a:t>Are Active and Recruiting!</a:t>
            </a:r>
          </a:p>
        </p:txBody>
      </p:sp>
      <p:pic>
        <p:nvPicPr>
          <p:cNvPr id="6" name="Picture 2" descr="C:\Users\ssm\Desktop\EPO PICS\REALITY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" t="17732" r="-1062" b="822"/>
          <a:stretch/>
        </p:blipFill>
        <p:spPr bwMode="auto">
          <a:xfrm>
            <a:off x="214345" y="2362200"/>
            <a:ext cx="4068762" cy="24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sm\Desktop\EPO PICS\CERT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107" y="373380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sm\Desktop\EPO PICS\CERT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4762500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sm\Desktop\EPO PICS\CERT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33143"/>
            <a:ext cx="3819525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9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/>
          <a:lstStyle/>
          <a:p>
            <a:r>
              <a:rPr lang="en-US" sz="4800" dirty="0"/>
              <a:t>Your Best Plan of Action is to Shelter In Place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16880"/>
            <a:ext cx="3019301" cy="301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ssm\Desktop\EPO PICS\REALITY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2545"/>
            <a:ext cx="3362325" cy="287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734296"/>
            <a:ext cx="76913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Earthquake</a:t>
            </a:r>
            <a:r>
              <a:rPr lang="en-US" sz="4000" b="1" dirty="0"/>
              <a:t>    </a:t>
            </a:r>
            <a:r>
              <a:rPr lang="en-US" sz="4400" b="1" dirty="0">
                <a:solidFill>
                  <a:schemeClr val="tx2"/>
                </a:solidFill>
              </a:rPr>
              <a:t>HazMat     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Fire/Smoke   Active Shooter</a:t>
            </a:r>
          </a:p>
          <a:p>
            <a:endParaRPr lang="en-US" sz="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5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Image result for myt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myth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s://ksr-ugc.imgix.net/projects/389732/photo-original.jpg?v=1397802822&amp;w=1536&amp;h=1152&amp;fit=crop&amp;auto=format&amp;q=92&amp;s=b963f841c1994740565f568d074dcf0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533400" y="-14478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s://ksr-ugc.imgix.net/projects/389732/photo-original.jpg?v=1397802822&amp;w=1536&amp;h=1152&amp;fit=crop&amp;auto=format&amp;q=92&amp;s=b963f841c1994740565f568d074dcf08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9" descr="Image result for rumor clipar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3" descr="Image result for reality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r>
              <a:rPr lang="en-US" dirty="0"/>
              <a:t>Public Safety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 Safety contract administration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GRF public safety management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Emergency/disaster preparedness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GRF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GRF IIPP development and administration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OSHA compliance, oversight and training program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DOT drug and alcohol program management and oversight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 programs and outreach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 projects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1882"/>
            <a:ext cx="2828748" cy="7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021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/>
          <a:lstStyle/>
          <a:p>
            <a:r>
              <a:rPr lang="en-US" dirty="0"/>
              <a:t>What About Fires?</a:t>
            </a:r>
          </a:p>
        </p:txBody>
      </p:sp>
      <p:pic>
        <p:nvPicPr>
          <p:cNvPr id="3" name="Picture 2" descr="C:\Users\ssm\Desktop\EPO PICS\20170000547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38460"/>
            <a:ext cx="3566160" cy="267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sm\Desktop\EPO PICS\201700005477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914" y="957192"/>
            <a:ext cx="3383280" cy="271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Pics\CASE PHOTOS - Previous Years\2018 CASE PHOTOS\Cases 8-1-18 to 8-31-18\201800012145 SKY FIRE\201800012145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8994"/>
            <a:ext cx="356616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Pics\CASE PHOTOS - Previous Years\2018 CASE PHOTOS\Cases 8-1-18 to 8-31-18\201800012145 SKY FIRE\201800012145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52153"/>
            <a:ext cx="356616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64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81584"/>
            <a:ext cx="8229600" cy="1600200"/>
          </a:xfrm>
        </p:spPr>
        <p:txBody>
          <a:bodyPr/>
          <a:lstStyle/>
          <a:p>
            <a:r>
              <a:rPr lang="en-US" sz="4800" dirty="0"/>
              <a:t>Fire Extinguishers Cannot Be Used By Residents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3" t="16349" b="16349"/>
          <a:stretch/>
        </p:blipFill>
        <p:spPr bwMode="auto">
          <a:xfrm>
            <a:off x="149430" y="1486209"/>
            <a:ext cx="2410691" cy="174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75888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Fire Extinguishers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Use only if safe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Best to get out call 9-1-1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787" y="3427458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Mitigation Efforts are not up to standards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87" y="43434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Wild Fires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Fire Breaks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Exceeds County 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Maintained Yearly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Inspected Yearly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Grass fires have never encroached into Rossmoor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3" t="16349" b="16349"/>
          <a:stretch/>
        </p:blipFill>
        <p:spPr bwMode="auto">
          <a:xfrm>
            <a:off x="5715000" y="4743584"/>
            <a:ext cx="2590800" cy="187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20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Rossmoor Fires are Preventable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810000"/>
            <a:ext cx="9067800" cy="28495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Most Common Fires in Rossmoor are Kitchen Fires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Leaving pots on stove, food in oven while away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Ovens are for food! </a:t>
            </a:r>
          </a:p>
          <a:p>
            <a:pPr lvl="1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Not for heating your house, or drying your shoes (true stories)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In most responses for kitchen fires, Securitas Officers were able to extinguish the fire before the Fire Department arrived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22043"/>
            <a:ext cx="2771775" cy="196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ssm\Desktop\EPO PICS\201700002778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" t="13278" r="10708" b="13278"/>
          <a:stretch/>
        </p:blipFill>
        <p:spPr bwMode="auto">
          <a:xfrm>
            <a:off x="152400" y="231286"/>
            <a:ext cx="532424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sm\Desktop\EPO PICS\PC13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0" b="17831"/>
          <a:stretch/>
        </p:blipFill>
        <p:spPr bwMode="auto">
          <a:xfrm>
            <a:off x="4724400" y="3063833"/>
            <a:ext cx="3961968" cy="3431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sm\Desktop\EPO PICS\201600004178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7686"/>
            <a:ext cx="5943600" cy="445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Pics\CASE PHOTOS - Previous Years\2018 CASE PHOTOS\Cases 8-1-18 to 8-31-18\201800012419 RS 1 FIRE\201800012419 (1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5" y="685800"/>
            <a:ext cx="5577840" cy="418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0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MASS EVACUATION OF ROSSMOOR IS IMMINENT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4411">
            <a:off x="4265485" y="2385921"/>
            <a:ext cx="3885298" cy="25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367556"/>
            <a:ext cx="2752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EVACUATIONS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Valley-wide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Mandatory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993" y="4472464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Local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Manor/Building Fire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Gas Leak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Grass Fire</a:t>
            </a:r>
          </a:p>
        </p:txBody>
      </p:sp>
    </p:spTree>
    <p:extLst>
      <p:ext uri="{BB962C8B-B14F-4D97-AF65-F5344CB8AC3E}">
        <p14:creationId xmlns:p14="http://schemas.microsoft.com/office/powerpoint/2010/main" xmlns="" val="42777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GRF is Keeping Alternate Access Points a </a:t>
            </a:r>
            <a:r>
              <a:rPr lang="en-US" b="1" u="sng" dirty="0"/>
              <a:t>SECRET</a:t>
            </a:r>
          </a:p>
        </p:txBody>
      </p:sp>
      <p:pic>
        <p:nvPicPr>
          <p:cNvPr id="7173" name="Picture 5" descr="C:\Users\ssm\Desktop\EPO PICS\card00546_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134712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ecrets">
            <a:extLst>
              <a:ext uri="{FF2B5EF4-FFF2-40B4-BE49-F238E27FC236}">
                <a16:creationId xmlns:a16="http://schemas.microsoft.com/office/drawing/2014/main" xmlns="" id="{04646C5D-3598-4196-B429-03E23051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2952750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2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848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North: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Comstock Drive</a:t>
            </a:r>
            <a:endParaRPr lang="en-US" sz="2400" i="1" dirty="0">
              <a:solidFill>
                <a:schemeClr val="accent5"/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Dog Park</a:t>
            </a:r>
            <a:r>
              <a:rPr lang="en-US" sz="2400" i="1" dirty="0">
                <a:solidFill>
                  <a:schemeClr val="accent5"/>
                </a:solidFill>
              </a:rPr>
              <a:t> </a:t>
            </a:r>
          </a:p>
          <a:p>
            <a:r>
              <a:rPr lang="en-US" sz="2400" b="1" i="1" dirty="0">
                <a:solidFill>
                  <a:schemeClr val="accent5"/>
                </a:solidFill>
              </a:rPr>
              <a:t>Golden Rain Rd. Entries 6/7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East: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Cactus Court Entry 1/2</a:t>
            </a:r>
            <a:endParaRPr lang="en-US" sz="2400" i="1" dirty="0">
              <a:solidFill>
                <a:schemeClr val="accent5"/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MOD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South: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Grey Eagle Drive</a:t>
            </a:r>
            <a:r>
              <a:rPr lang="en-US" sz="2400" i="1" dirty="0">
                <a:solidFill>
                  <a:schemeClr val="accent5"/>
                </a:solidFill>
              </a:rPr>
              <a:t> </a:t>
            </a:r>
          </a:p>
          <a:p>
            <a:r>
              <a:rPr lang="en-US" sz="2400" b="1" i="1" dirty="0">
                <a:solidFill>
                  <a:schemeClr val="accent5"/>
                </a:solidFill>
              </a:rPr>
              <a:t>High Eagle</a:t>
            </a:r>
            <a:r>
              <a:rPr lang="en-US" sz="2400" i="1" dirty="0">
                <a:solidFill>
                  <a:schemeClr val="accent5"/>
                </a:solidFill>
              </a:rPr>
              <a:t> 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West: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5"/>
                </a:solidFill>
              </a:rPr>
              <a:t>Skycrest Drive</a:t>
            </a:r>
          </a:p>
          <a:p>
            <a:r>
              <a:rPr lang="en-US" sz="2400" b="1" i="1" dirty="0">
                <a:solidFill>
                  <a:schemeClr val="accent5"/>
                </a:solidFill>
              </a:rPr>
              <a:t>Stanley Dollar Drive</a:t>
            </a:r>
            <a:endParaRPr lang="en-US" sz="2400" i="1" dirty="0">
              <a:solidFill>
                <a:schemeClr val="accent5"/>
              </a:solidFill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2050" name="Picture 2" descr="C:\Users\dbell\Desktop\ROssmo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11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8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11707-D0B6-47D2-BC95-8BF3DBD0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 an Emergency Head to Your Closest Alternative Access 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65BB83-9FEC-4D8F-857E-E2D56747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725929"/>
            <a:ext cx="5410200" cy="2400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CC568-B004-4933-899C-9ED67A338604}"/>
              </a:ext>
            </a:extLst>
          </p:cNvPr>
          <p:cNvSpPr txBox="1"/>
          <p:nvPr/>
        </p:nvSpPr>
        <p:spPr>
          <a:xfrm>
            <a:off x="1143000" y="41910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Do not go to or use without direction from authorities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You may put yourself in harm’s way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You may interfere with first responders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You may cause more issues/tie up valuable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37037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Mass Notifications</a:t>
            </a:r>
          </a:p>
        </p:txBody>
      </p:sp>
      <p:pic>
        <p:nvPicPr>
          <p:cNvPr id="4" name="Picture 2" descr="C:\Users\dbell\Desktop\Realit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1845">
            <a:off x="603853" y="2087822"/>
            <a:ext cx="1697564" cy="139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of news it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52094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4343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www.rossmoor.com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5257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Text/Email/Voice</a:t>
            </a:r>
          </a:p>
        </p:txBody>
      </p:sp>
    </p:spTree>
    <p:extLst>
      <p:ext uri="{BB962C8B-B14F-4D97-AF65-F5344CB8AC3E}">
        <p14:creationId xmlns:p14="http://schemas.microsoft.com/office/powerpoint/2010/main" xmlns="" val="10454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962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9-1-1 Cell Phone Calls Made in Rossmoor Go to WCPD</a:t>
            </a:r>
          </a:p>
        </p:txBody>
      </p:sp>
      <p:pic>
        <p:nvPicPr>
          <p:cNvPr id="4" name="Picture 2" descr="C:\Users\dbell\Desktop\Re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302642" cy="188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692487" cy="20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42145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7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54" y="1371598"/>
            <a:ext cx="7696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Police/Fire Emergency 9-1-1</a:t>
            </a:r>
          </a:p>
          <a:p>
            <a:endParaRPr lang="en-US" dirty="0"/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Securitas Numbers (24/7)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Emergency 939-0693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Non-Emergency 988-7899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Guest Clearance 988-7843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Telephone Numbers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5304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09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4648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1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Securitas Site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343400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Manages Securitas Account for Rossmoor Site</a:t>
            </a:r>
          </a:p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Staff leadership, including recruitment, development, training and counselling of 36 Security Officers</a:t>
            </a:r>
          </a:p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Enforcement of Policies, Procedures, and Post Orders</a:t>
            </a:r>
          </a:p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Primary Liaison between Securitas and GRF</a:t>
            </a:r>
          </a:p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 outreach &amp; public forum speaking for Securitas services and Emergency Preparedness</a:t>
            </a:r>
          </a:p>
          <a:p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Assists GRF with security related projects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52400"/>
            <a:ext cx="2590800" cy="15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96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72660"/>
            <a:ext cx="1927195" cy="258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959" y="1447800"/>
            <a:ext cx="37719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Maintenance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4917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Non-Urgent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Mutual Operations Work Order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E-mail/Phone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workorder@rossmoor.com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988-7650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772" y="37700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Urgent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Securitas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939-0693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659" y="2852997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0513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/>
          <a:lstStyle/>
          <a:p>
            <a:r>
              <a:rPr lang="en-US" dirty="0"/>
              <a:t>Upcoming Emergency Preparedness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8697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GRF Emergency Operation Plan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Wildfire Preparation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Meetings with City of Walnut Creek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A981B-2A87-4A14-80BC-C6FBAC4C2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400550"/>
            <a:ext cx="3714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5746">
            <a:off x="-32387" y="22684"/>
            <a:ext cx="3052936" cy="219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63184">
            <a:off x="5487976" y="4323883"/>
            <a:ext cx="3842765" cy="2051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031399" cy="27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ssm\Desktop\EPO PICS\REALITY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1952"/>
            <a:ext cx="5414043" cy="25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4294" y="304800"/>
            <a:ext cx="58597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030A0"/>
                </a:solidFill>
              </a:rPr>
              <a:t>ASK </a:t>
            </a:r>
          </a:p>
          <a:p>
            <a:pPr lvl="0" algn="ctr"/>
            <a:r>
              <a:rPr lang="en-US" sz="4400" b="1" dirty="0">
                <a:solidFill>
                  <a:srgbClr val="7030A0"/>
                </a:solidFill>
              </a:rPr>
              <a:t>DENNIS AND MOLLY</a:t>
            </a:r>
          </a:p>
        </p:txBody>
      </p:sp>
    </p:spTree>
    <p:extLst>
      <p:ext uri="{BB962C8B-B14F-4D97-AF65-F5344CB8AC3E}">
        <p14:creationId xmlns:p14="http://schemas.microsoft.com/office/powerpoint/2010/main" xmlns="" val="42291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5746">
            <a:off x="318021" y="563644"/>
            <a:ext cx="4038108" cy="377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3042">
            <a:off x="4403933" y="838257"/>
            <a:ext cx="4307370" cy="2352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3042">
            <a:off x="4556333" y="990657"/>
            <a:ext cx="4307370" cy="2352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ssm\Desktop\EPO PICS\REALITY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150" y="3200400"/>
            <a:ext cx="446219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3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6000" dirty="0"/>
              <a:t>Public Safety</a:t>
            </a:r>
          </a:p>
        </p:txBody>
      </p:sp>
      <p:sp>
        <p:nvSpPr>
          <p:cNvPr id="3" name="AutoShape 2" descr="Image result for rossmoor public safet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869" y="2030922"/>
            <a:ext cx="3105500" cy="20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5026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7795">
            <a:off x="6376997" y="2281371"/>
            <a:ext cx="2413365" cy="181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317" y="4881711"/>
            <a:ext cx="2438400" cy="148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2548">
            <a:off x="344862" y="2346377"/>
            <a:ext cx="2312365" cy="17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66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338"/>
            <a:ext cx="8229600" cy="2354262"/>
          </a:xfrm>
        </p:spPr>
        <p:txBody>
          <a:bodyPr/>
          <a:lstStyle/>
          <a:p>
            <a:r>
              <a:rPr lang="en-US" dirty="0"/>
              <a:t>Securitas Provides Complete Public Safety  Services</a:t>
            </a:r>
          </a:p>
        </p:txBody>
      </p:sp>
      <p:sp>
        <p:nvSpPr>
          <p:cNvPr id="4" name="AutoShape 2" descr="Image result for rumor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26670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8,000 Calls for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2,500 Medicals calls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EMT’s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4,000 Miscellaneous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500 Parking Complaints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350 StairTrac Assists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3.1 million vehicles through the Front Gates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5,000 visits PS Office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12,000 access devices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" t="18182" r="-1" b="19284"/>
          <a:stretch/>
        </p:blipFill>
        <p:spPr bwMode="auto">
          <a:xfrm>
            <a:off x="4267200" y="2362200"/>
            <a:ext cx="4693725" cy="177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e result for rossmoor public safet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599"/>
            <a:ext cx="2971800" cy="19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50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Securitas Keeps Keys to All Manors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34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10242" name="Picture 2" descr="C:\Users\ssm\Desktop\EPO PICS\ke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943" y="2837765"/>
            <a:ext cx="51048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90950" cy="33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0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" y="154831"/>
            <a:ext cx="8686800" cy="838200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So What is Recommended?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5778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GRF Maintains data on who has keys/lockboxes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Forms available Rossmoor.com/Public Safety Office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Fire Department maintains lockbox codes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(925) 941-3330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Email: comm-dispatchs@cccfpd.org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 BOX</a:t>
            </a:r>
          </a:p>
          <a:p>
            <a:pPr algn="ctr"/>
            <a:endParaRPr lang="en-US" sz="4000" dirty="0"/>
          </a:p>
        </p:txBody>
      </p:sp>
      <p:pic>
        <p:nvPicPr>
          <p:cNvPr id="1026" name="Picture 2" descr="C:\Users\ssm\Desktop\EPO PICS\LOCK BOX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26836"/>
            <a:ext cx="3932260" cy="39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6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/>
              <a:t>Rossmoor is a Safe Community</a:t>
            </a:r>
          </a:p>
        </p:txBody>
      </p:sp>
      <p:pic>
        <p:nvPicPr>
          <p:cNvPr id="1029" name="Picture 5" descr="C:\Users\dbell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851835" cy="23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554682"/>
              </p:ext>
            </p:extLst>
          </p:nvPr>
        </p:nvGraphicFramePr>
        <p:xfrm>
          <a:off x="838200" y="4114800"/>
          <a:ext cx="73914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Thefts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Vandalism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Violent</a:t>
                      </a:r>
                      <a:r>
                        <a:rPr lang="en-US" sz="2000" b="1" baseline="0" dirty="0"/>
                        <a:t> Crime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40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9197</TotalTime>
  <Words>857</Words>
  <Application>Microsoft Office PowerPoint</Application>
  <PresentationFormat>On-screen Show (4:3)</PresentationFormat>
  <Paragraphs>315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Emergency Preparedness Organization</vt:lpstr>
      <vt:lpstr>Public Safety Manager</vt:lpstr>
      <vt:lpstr>  Securitas Site Manager</vt:lpstr>
      <vt:lpstr>Slide 4</vt:lpstr>
      <vt:lpstr>Public Safety</vt:lpstr>
      <vt:lpstr>Securitas Provides Complete Public Safety  Services</vt:lpstr>
      <vt:lpstr>Securitas Keeps Keys to All Manors</vt:lpstr>
      <vt:lpstr>So What is Recommended?</vt:lpstr>
      <vt:lpstr>Rossmoor is a Safe Community</vt:lpstr>
      <vt:lpstr>Traffic/Pedestrian Safety</vt:lpstr>
      <vt:lpstr>Emergency/Disaster Response</vt:lpstr>
      <vt:lpstr>Slide 12</vt:lpstr>
      <vt:lpstr>IN A DISASTER,  YOU’RE ON YOU OWN</vt:lpstr>
      <vt:lpstr>Slide 14</vt:lpstr>
      <vt:lpstr>Rossmoor Residents will Not be Equipped to Handle a Disaster</vt:lpstr>
      <vt:lpstr>       Care Providers are Required to Assist in a Disaster</vt:lpstr>
      <vt:lpstr>As a Community, You Can Be Prepared!</vt:lpstr>
      <vt:lpstr>EPO and CERT  Are Active and Recruiting!</vt:lpstr>
      <vt:lpstr>Your Best Plan of Action is to Shelter In Place</vt:lpstr>
      <vt:lpstr>What About Fires?</vt:lpstr>
      <vt:lpstr>Fire Extinguishers Cannot Be Used By Residents</vt:lpstr>
      <vt:lpstr>Most Rossmoor Fires are Preventable</vt:lpstr>
      <vt:lpstr>Slide 23</vt:lpstr>
      <vt:lpstr>GRF is Keeping Alternate Access Points a SECRET</vt:lpstr>
      <vt:lpstr>Slide 25</vt:lpstr>
      <vt:lpstr>In an Emergency Head to Your Closest Alternative Access Point</vt:lpstr>
      <vt:lpstr>Mass Notifications</vt:lpstr>
      <vt:lpstr>Slide 28</vt:lpstr>
      <vt:lpstr>Slide 29</vt:lpstr>
      <vt:lpstr>Slide 30</vt:lpstr>
      <vt:lpstr>Upcoming Emergency Preparedness</vt:lpstr>
      <vt:lpstr>Slide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Bell</dc:creator>
  <cp:lastModifiedBy>Pat Hutchison</cp:lastModifiedBy>
  <cp:revision>176</cp:revision>
  <cp:lastPrinted>2018-03-14T16:59:54Z</cp:lastPrinted>
  <dcterms:created xsi:type="dcterms:W3CDTF">2015-10-05T21:39:18Z</dcterms:created>
  <dcterms:modified xsi:type="dcterms:W3CDTF">2019-04-01T19:55:44Z</dcterms:modified>
</cp:coreProperties>
</file>